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pt-BR" sz="2400" dirty="0"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dirty="0">
                <a:latin typeface="Times New Roman" pitchFamily="18" charset="0"/>
                <a:cs typeface="Arial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 dirty="0">
                  <a:latin typeface="Times New Roman" pitchFamily="18" charset="0"/>
                  <a:cs typeface="Arial" charset="0"/>
                </a:endParaRPr>
              </a:p>
            </p:txBody>
          </p:sp>
        </p:grpSp>
      </p:grpSp>
      <p:pic>
        <p:nvPicPr>
          <p:cNvPr id="18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13" y="0"/>
            <a:ext cx="9525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2050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003425" y="4267200"/>
            <a:ext cx="6988175" cy="2186136"/>
          </a:xfrm>
        </p:spPr>
        <p:txBody>
          <a:bodyPr/>
          <a:lstStyle>
            <a:lvl1pPr marL="0" indent="0">
              <a:buFont typeface="Wingdings" pitchFamily="82" charset="2"/>
              <a:buNone/>
              <a:defRPr sz="3000"/>
            </a:lvl1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E5ACA-4E5F-4CAF-B60D-A7ADC4C08D71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79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586D6-E0AE-487A-AE97-6EA6C9FF8F4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74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B885B-21FE-44ED-8D05-BEF84C431BB7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29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0"/>
            <a:ext cx="9525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2136"/>
          </a:xfrm>
        </p:spPr>
        <p:txBody>
          <a:bodyPr/>
          <a:lstStyle>
            <a:lvl1pPr marL="342900" indent="-342900">
              <a:buFont typeface="Wingdings" pitchFamily="2" charset="2"/>
              <a:buChar char="Ø"/>
              <a:defRPr/>
            </a:lvl1pPr>
            <a:lvl2pPr marL="742950" indent="-285750">
              <a:buFont typeface="Wingdings" pitchFamily="2" charset="2"/>
              <a:buChar char="Ø"/>
              <a:defRPr/>
            </a:lvl2pPr>
            <a:lvl3pPr marL="1143000" indent="-228600">
              <a:buFont typeface="Wingdings" pitchFamily="2" charset="2"/>
              <a:buChar char="Ø"/>
              <a:defRPr/>
            </a:lvl3pPr>
            <a:lvl4pPr marL="1600200" indent="-228600">
              <a:buFont typeface="Wingdings" pitchFamily="2" charset="2"/>
              <a:buChar char="Ø"/>
              <a:defRPr/>
            </a:lvl4pPr>
            <a:lvl5pPr marL="2057400" indent="-228600">
              <a:buFont typeface="Wingdings" pitchFamily="2" charset="2"/>
              <a:buChar char="Ø"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61FCD-EFAF-465C-A53C-14DB12FE964D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86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7E595-4080-42FF-8603-923ED069D8F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89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50F3B-B83D-42B8-9AB5-7A6F828F998C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04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7F87C-3ED2-4C16-967C-49936B8611AA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56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FB065-22AA-4469-910B-908D5EC6C5E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32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15867-C40B-4808-AE34-DF81E22648FC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51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819B4-48FC-4540-9415-312D7E7F48BF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05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8CFC7-183B-4822-84C2-2B95C0B871AE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95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  <a:cs typeface="Arial" charset="0"/>
              </a:defRPr>
            </a:lvl1pPr>
          </a:lstStyle>
          <a:p>
            <a:pPr>
              <a:defRPr/>
            </a:pPr>
            <a:fld id="{2DE23132-97C5-4AB8-A082-47B144D3CEA7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grpSp>
        <p:nvGrpSpPr>
          <p:cNvPr id="266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946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pt-BR" sz="2400" dirty="0"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dirty="0"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dirty="0">
                <a:solidFill>
                  <a:schemeClr val="hlin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dirty="0">
                <a:solidFill>
                  <a:schemeClr val="hlin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6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dirty="0">
                <a:solidFill>
                  <a:schemeClr val="accent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6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dirty="0">
                <a:solidFill>
                  <a:schemeClr val="hlin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6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dirty="0"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946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dirty="0">
                <a:solidFill>
                  <a:schemeClr val="accent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6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dirty="0">
                <a:solidFill>
                  <a:schemeClr val="accent2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266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266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1947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4" r:id="rId3"/>
    <p:sldLayoutId id="2147483673" r:id="rId4"/>
    <p:sldLayoutId id="2147483672" r:id="rId5"/>
    <p:sldLayoutId id="2147483671" r:id="rId6"/>
    <p:sldLayoutId id="2147483670" r:id="rId7"/>
    <p:sldLayoutId id="2147483669" r:id="rId8"/>
    <p:sldLayoutId id="2147483668" r:id="rId9"/>
    <p:sldLayoutId id="2147483667" r:id="rId10"/>
    <p:sldLayoutId id="214748366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8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8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8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8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mtClean="0"/>
              <a:t>Análise e Especificação de Sistemas</a:t>
            </a:r>
          </a:p>
        </p:txBody>
      </p:sp>
      <p:sp>
        <p:nvSpPr>
          <p:cNvPr id="13314" name="Subtítulo 2"/>
          <p:cNvSpPr>
            <a:spLocks noGrp="1"/>
          </p:cNvSpPr>
          <p:nvPr>
            <p:ph type="subTitle" idx="1"/>
          </p:nvPr>
        </p:nvSpPr>
        <p:spPr>
          <a:xfrm>
            <a:off x="2003425" y="4267200"/>
            <a:ext cx="6988175" cy="2185988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pt-BR" i="1" smtClean="0"/>
              <a:t>Prof. Sidnei Gonçalves Alves</a:t>
            </a:r>
          </a:p>
          <a:p>
            <a:pPr algn="ctr">
              <a:buFont typeface="Wingdings" pitchFamily="2" charset="2"/>
              <a:buNone/>
            </a:pPr>
            <a:r>
              <a:rPr lang="pt-BR" smtClean="0"/>
              <a:t>Tecnologia em Análise e Desenvolvimento de Sistemas</a:t>
            </a:r>
          </a:p>
          <a:p>
            <a:pPr algn="ctr">
              <a:buFont typeface="Wingdings" pitchFamily="2" charset="2"/>
              <a:buNone/>
            </a:pPr>
            <a:r>
              <a:rPr lang="pt-BR" smtClean="0"/>
              <a:t>Faculdade Integrado de Campo Mourão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Crise de Software</a:t>
            </a:r>
            <a:endParaRPr lang="pt-BR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77500" lnSpcReduction="20000"/>
          </a:bodyPr>
          <a:lstStyle/>
          <a:p>
            <a:pPr marL="400050" indent="-400050">
              <a:defRPr/>
            </a:pPr>
            <a:r>
              <a:rPr lang="pt-BR" dirty="0"/>
              <a:t>A </a:t>
            </a:r>
            <a:r>
              <a:rPr lang="pt-BR" dirty="0" smtClean="0"/>
              <a:t>indústria </a:t>
            </a:r>
            <a:r>
              <a:rPr lang="pt-BR" dirty="0"/>
              <a:t>de Software tem tido uma “crise” que a acompanha há quase 30 anos</a:t>
            </a:r>
            <a:r>
              <a:rPr lang="pt-BR" dirty="0" smtClean="0"/>
              <a:t>:</a:t>
            </a:r>
            <a:endParaRPr lang="pt-BR" dirty="0"/>
          </a:p>
          <a:p>
            <a:pPr marL="800100" lvl="1" indent="-400050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sz="2700" dirty="0"/>
              <a:t>Refere-se a um conjunto de problemas encontrados no desenvolvimento de software: (problemas não se limitam a softwares que não funcionam </a:t>
            </a:r>
            <a:r>
              <a:rPr lang="pt-BR" sz="2700" dirty="0" smtClean="0"/>
              <a:t>adequadamente)</a:t>
            </a:r>
          </a:p>
          <a:p>
            <a:pPr marL="800100" lvl="1" indent="-400050">
              <a:spcBef>
                <a:spcPts val="900"/>
              </a:spcBef>
              <a:spcAft>
                <a:spcPts val="300"/>
              </a:spcAft>
              <a:defRPr/>
            </a:pPr>
            <a:endParaRPr lang="pt-BR" sz="2700" dirty="0" smtClean="0"/>
          </a:p>
          <a:p>
            <a:pPr marL="400050" indent="-400050">
              <a:spcBef>
                <a:spcPts val="900"/>
              </a:spcBef>
              <a:spcAft>
                <a:spcPts val="300"/>
              </a:spcAft>
              <a:buFont typeface="Wingdings 2" pitchFamily="18" charset="2"/>
              <a:buAutoNum type="arabicPeriod"/>
              <a:defRPr/>
            </a:pPr>
            <a:r>
              <a:rPr lang="pt-BR" b="1" dirty="0"/>
              <a:t>As estimativas de prazo e de custo </a:t>
            </a:r>
            <a:r>
              <a:rPr lang="pt-BR" b="1" dirty="0" smtClean="0"/>
              <a:t>frequentemente </a:t>
            </a:r>
            <a:r>
              <a:rPr lang="pt-BR" b="1" dirty="0"/>
              <a:t>são imprecisas</a:t>
            </a:r>
          </a:p>
          <a:p>
            <a:pPr marL="838200" lvl="1" indent="-381000">
              <a:lnSpc>
                <a:spcPct val="110000"/>
              </a:lnSpc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“Não dedicamos tempo para coletar dados sobre o processo de desenvolvimento de software”</a:t>
            </a:r>
          </a:p>
          <a:p>
            <a:pPr marL="838200" lvl="1" indent="-381000">
              <a:lnSpc>
                <a:spcPct val="110000"/>
              </a:lnSpc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“Estimativas são feitas a olho, com resultados ruins”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22531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0886DB36-CE0D-4729-81D4-3ADE6F5C1406}" type="slidenum">
              <a:rPr lang="pt-BR" smtClean="0">
                <a:latin typeface="Arial Black" pitchFamily="34" charset="0"/>
              </a:rPr>
              <a:pPr/>
              <a:t>10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Crise de Software</a:t>
            </a:r>
            <a:endParaRPr lang="pt-BR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70000" lnSpcReduction="20000"/>
          </a:bodyPr>
          <a:lstStyle/>
          <a:p>
            <a:pPr marL="838200" lvl="1" indent="-381000">
              <a:lnSpc>
                <a:spcPct val="110000"/>
              </a:lnSpc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“Os prazos arrastam-se por meses”</a:t>
            </a:r>
          </a:p>
          <a:p>
            <a:pPr marL="838200" lvl="1" indent="-381000">
              <a:lnSpc>
                <a:spcPct val="110000"/>
              </a:lnSpc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“Causa insatisfação para o cliente  e falta de confiança”</a:t>
            </a:r>
          </a:p>
          <a:p>
            <a:pPr marL="838200" lvl="1" indent="-381000">
              <a:lnSpc>
                <a:spcPct val="110000"/>
              </a:lnSpc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“Sem nenhuma indicação sólida de produtividade, não podemos avaliar com precisão a eficácia de novas ferramentas, métodos ou padrões</a:t>
            </a:r>
            <a:r>
              <a:rPr lang="pt-BR" dirty="0" smtClean="0"/>
              <a:t>”</a:t>
            </a:r>
            <a:endParaRPr lang="pt-BR" dirty="0"/>
          </a:p>
          <a:p>
            <a:pPr marL="400050" indent="-400050">
              <a:lnSpc>
                <a:spcPct val="110000"/>
              </a:lnSpc>
              <a:spcBef>
                <a:spcPts val="900"/>
              </a:spcBef>
              <a:spcAft>
                <a:spcPts val="300"/>
              </a:spcAft>
              <a:buFont typeface="Wingdings 2" pitchFamily="18" charset="2"/>
              <a:buAutoNum type="arabicPeriod" startAt="2"/>
              <a:defRPr/>
            </a:pPr>
            <a:r>
              <a:rPr lang="pt-BR" sz="3600" b="1" dirty="0"/>
              <a:t>A produtividade das pessoas da área de software não tem acompanhado a demanda por seus serviços</a:t>
            </a:r>
          </a:p>
          <a:p>
            <a:pPr marL="838200" lvl="1" indent="-381000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“Os projetos de desenvolvimento de software normalmente são efetuados </a:t>
            </a:r>
            <a:r>
              <a:rPr lang="pt-BR" dirty="0" smtClean="0"/>
              <a:t>com poucas requisições </a:t>
            </a:r>
            <a:r>
              <a:rPr lang="pt-BR" dirty="0"/>
              <a:t>do cliente”</a:t>
            </a:r>
          </a:p>
          <a:p>
            <a:pPr marL="838200" lvl="1" indent="-381000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“A comunicação entre o cliente e o desenvolvedor de software é muito fraca”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23555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3F0FD48C-2141-41F7-AD2D-2E2D90B2FACF}" type="slidenum">
              <a:rPr lang="pt-BR" smtClean="0">
                <a:latin typeface="Arial Black" pitchFamily="34" charset="0"/>
              </a:rPr>
              <a:pPr/>
              <a:t>11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Crise de Software</a:t>
            </a:r>
            <a:endParaRPr lang="pt-BR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lnSpcReduction="10000"/>
          </a:bodyPr>
          <a:lstStyle/>
          <a:p>
            <a:pPr marL="400050" indent="-400050">
              <a:lnSpc>
                <a:spcPct val="90000"/>
              </a:lnSpc>
              <a:spcBef>
                <a:spcPts val="900"/>
              </a:spcBef>
              <a:spcAft>
                <a:spcPts val="300"/>
              </a:spcAft>
              <a:buFont typeface="Wingdings 2" pitchFamily="18" charset="2"/>
              <a:buAutoNum type="arabicPeriod" startAt="3"/>
              <a:defRPr/>
            </a:pPr>
            <a:r>
              <a:rPr lang="pt-BR" sz="1800" b="1" dirty="0"/>
              <a:t>A qualidade de software às vezes é </a:t>
            </a:r>
            <a:r>
              <a:rPr lang="pt-BR" sz="1800" b="1" dirty="0" smtClean="0"/>
              <a:t>menor</a:t>
            </a:r>
            <a:endParaRPr lang="pt-BR" sz="1800" b="1" dirty="0"/>
          </a:p>
          <a:p>
            <a:pPr marL="838200" lvl="1" indent="-381000">
              <a:lnSpc>
                <a:spcPct val="110000"/>
              </a:lnSpc>
              <a:spcBef>
                <a:spcPts val="900"/>
              </a:spcBef>
              <a:spcAft>
                <a:spcPts val="300"/>
              </a:spcAft>
              <a:defRPr/>
            </a:pPr>
            <a:r>
              <a:rPr lang="pt-BR" sz="1800" dirty="0"/>
              <a:t>Não uso de técnicas de teste sistemáticas e completas</a:t>
            </a:r>
          </a:p>
          <a:p>
            <a:pPr marL="838200" lvl="1" indent="-381000">
              <a:lnSpc>
                <a:spcPct val="110000"/>
              </a:lnSpc>
              <a:spcBef>
                <a:spcPts val="900"/>
              </a:spcBef>
              <a:spcAft>
                <a:spcPts val="300"/>
              </a:spcAft>
              <a:defRPr/>
            </a:pPr>
            <a:r>
              <a:rPr lang="pt-BR" sz="1800" dirty="0"/>
              <a:t>Só recentemente começam a surgir conceitos quantitativos </a:t>
            </a:r>
            <a:r>
              <a:rPr lang="pt-BR" sz="1800" dirty="0" smtClean="0"/>
              <a:t>de </a:t>
            </a:r>
            <a:r>
              <a:rPr lang="pt-BR" sz="1800" dirty="0"/>
              <a:t>garantia de qualidade de </a:t>
            </a:r>
            <a:r>
              <a:rPr lang="pt-BR" sz="1800" dirty="0" smtClean="0"/>
              <a:t>software</a:t>
            </a:r>
            <a:endParaRPr lang="pt-BR" sz="1800" dirty="0"/>
          </a:p>
          <a:p>
            <a:pPr marL="400050" indent="-400050">
              <a:lnSpc>
                <a:spcPct val="90000"/>
              </a:lnSpc>
              <a:spcBef>
                <a:spcPts val="900"/>
              </a:spcBef>
              <a:spcAft>
                <a:spcPts val="300"/>
              </a:spcAft>
              <a:buFont typeface="Wingdings 2" pitchFamily="18" charset="2"/>
              <a:buAutoNum type="arabicPeriod" startAt="4"/>
              <a:defRPr/>
            </a:pPr>
            <a:r>
              <a:rPr lang="pt-BR" sz="1800" b="1" dirty="0"/>
              <a:t>O software existente é muito difícil de manter</a:t>
            </a:r>
          </a:p>
          <a:p>
            <a:pPr marL="838200" lvl="1" indent="-381000">
              <a:lnSpc>
                <a:spcPct val="90000"/>
              </a:lnSpc>
              <a:spcBef>
                <a:spcPts val="900"/>
              </a:spcBef>
              <a:spcAft>
                <a:spcPts val="300"/>
              </a:spcAft>
              <a:defRPr/>
            </a:pPr>
            <a:r>
              <a:rPr lang="pt-BR" sz="1800" dirty="0"/>
              <a:t>A tarefa de manutenção </a:t>
            </a:r>
            <a:r>
              <a:rPr lang="pt-BR" sz="1800" dirty="0" smtClean="0"/>
              <a:t>engole </a:t>
            </a:r>
            <a:r>
              <a:rPr lang="pt-BR" sz="1800" dirty="0"/>
              <a:t>o orçamento destinado ao software</a:t>
            </a:r>
          </a:p>
          <a:p>
            <a:pPr marL="838200" lvl="1" indent="-381000">
              <a:lnSpc>
                <a:spcPct val="90000"/>
              </a:lnSpc>
              <a:spcBef>
                <a:spcPts val="900"/>
              </a:spcBef>
              <a:spcAft>
                <a:spcPts val="350"/>
              </a:spcAft>
              <a:defRPr/>
            </a:pPr>
            <a:r>
              <a:rPr lang="pt-BR" sz="1800" dirty="0"/>
              <a:t>A facilidade de manutenção não foi enfatizada como um critério importante</a:t>
            </a:r>
          </a:p>
          <a:p>
            <a:pPr marL="838200" lvl="1" indent="-381000">
              <a:lnSpc>
                <a:spcPct val="90000"/>
              </a:lnSpc>
              <a:spcBef>
                <a:spcPts val="900"/>
              </a:spcBef>
              <a:spcAft>
                <a:spcPts val="350"/>
              </a:spcAft>
              <a:defRPr/>
            </a:pPr>
            <a:endParaRPr lang="pt-BR" sz="1800" dirty="0"/>
          </a:p>
          <a:p>
            <a:pPr marL="838200" lvl="1" indent="-381000">
              <a:lnSpc>
                <a:spcPct val="90000"/>
              </a:lnSpc>
              <a:spcBef>
                <a:spcPts val="900"/>
              </a:spcBef>
              <a:spcAft>
                <a:spcPts val="350"/>
              </a:spcAft>
              <a:defRPr/>
            </a:pPr>
            <a:endParaRPr lang="pt-BR" sz="1800" dirty="0"/>
          </a:p>
          <a:p>
            <a:pPr marL="838200" lvl="1" indent="-381000">
              <a:lnSpc>
                <a:spcPct val="90000"/>
              </a:lnSpc>
              <a:spcBef>
                <a:spcPts val="900"/>
              </a:spcBef>
              <a:spcAft>
                <a:spcPts val="350"/>
              </a:spcAft>
              <a:defRPr/>
            </a:pPr>
            <a:r>
              <a:rPr lang="pt-BR" sz="1800" dirty="0"/>
              <a:t>Esses problemas podem ser corrigidos</a:t>
            </a:r>
          </a:p>
          <a:p>
            <a:pPr marL="838200" lvl="1" indent="-381000">
              <a:lnSpc>
                <a:spcPct val="90000"/>
              </a:lnSpc>
              <a:spcBef>
                <a:spcPts val="900"/>
              </a:spcBef>
              <a:spcAft>
                <a:spcPts val="350"/>
              </a:spcAft>
              <a:defRPr/>
            </a:pPr>
            <a:r>
              <a:rPr lang="pt-BR" sz="1800" dirty="0"/>
              <a:t>Abordagem de engenharia de software </a:t>
            </a:r>
            <a:r>
              <a:rPr lang="pt-BR" sz="1800" dirty="0" smtClean="0"/>
              <a:t>+ </a:t>
            </a:r>
            <a:r>
              <a:rPr lang="pt-BR" sz="1800" dirty="0"/>
              <a:t>técnicas e ferramentas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24579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5056CF1D-8B63-405B-BCBA-6D028E692B01}" type="slidenum">
              <a:rPr lang="pt-BR" smtClean="0">
                <a:latin typeface="Arial Black" pitchFamily="34" charset="0"/>
              </a:rPr>
              <a:pPr/>
              <a:t>12</a:t>
            </a:fld>
            <a:endParaRPr lang="pt-BR" smtClean="0">
              <a:latin typeface="Arial Black" pitchFamily="34" charset="0"/>
            </a:endParaRPr>
          </a:p>
        </p:txBody>
      </p:sp>
      <p:sp>
        <p:nvSpPr>
          <p:cNvPr id="5" name="Seta para baixo 4"/>
          <p:cNvSpPr/>
          <p:nvPr/>
        </p:nvSpPr>
        <p:spPr>
          <a:xfrm>
            <a:off x="3851275" y="4724400"/>
            <a:ext cx="792163" cy="792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Crise de Software</a:t>
            </a:r>
            <a:endParaRPr lang="pt-BR" smtClean="0"/>
          </a:p>
        </p:txBody>
      </p:sp>
      <p:sp>
        <p:nvSpPr>
          <p:cNvPr id="1170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r>
              <a:rPr lang="en-US" smtClean="0"/>
              <a:t>Resumindo:</a:t>
            </a:r>
            <a:endParaRPr lang="pt-BR" smtClean="0"/>
          </a:p>
          <a:p>
            <a:pPr lvl="1"/>
            <a:r>
              <a:rPr lang="pt-BR" smtClean="0"/>
              <a:t>Estimativas de prazo e custo erradas</a:t>
            </a:r>
          </a:p>
          <a:p>
            <a:pPr lvl="1"/>
            <a:r>
              <a:rPr lang="pt-BR" smtClean="0"/>
              <a:t>Baixa produtividade das pessoas</a:t>
            </a:r>
          </a:p>
          <a:p>
            <a:pPr lvl="1"/>
            <a:r>
              <a:rPr lang="pt-BR" smtClean="0"/>
              <a:t>Baixa qualidade do software</a:t>
            </a:r>
          </a:p>
          <a:p>
            <a:pPr lvl="1"/>
            <a:r>
              <a:rPr lang="pt-BR" smtClean="0"/>
              <a:t>Software difícil de manter</a:t>
            </a:r>
          </a:p>
        </p:txBody>
      </p:sp>
      <p:sp>
        <p:nvSpPr>
          <p:cNvPr id="1171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8CC458FF-D8FB-45FD-AE1E-257C3232143A}" type="slidenum">
              <a:rPr lang="pt-BR" smtClean="0">
                <a:latin typeface="Arial Black" pitchFamily="34" charset="0"/>
              </a:rPr>
              <a:pPr/>
              <a:t>13</a:t>
            </a:fld>
            <a:endParaRPr lang="pt-BR" smtClean="0">
              <a:latin typeface="Arial Black" pitchFamily="34" charset="0"/>
            </a:endParaRPr>
          </a:p>
        </p:txBody>
      </p:sp>
      <p:graphicFrame>
        <p:nvGraphicFramePr>
          <p:cNvPr id="5" name="Object 144"/>
          <p:cNvGraphicFramePr>
            <a:graphicFrameLocks noChangeAspect="1"/>
          </p:cNvGraphicFramePr>
          <p:nvPr/>
        </p:nvGraphicFramePr>
        <p:xfrm>
          <a:off x="6011863" y="3716338"/>
          <a:ext cx="2951162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Clip" r:id="rId3" imgW="4808538" imgH="2787650" progId="">
                  <p:embed/>
                </p:oleObj>
              </mc:Choice>
              <mc:Fallback>
                <p:oleObj name="Clip" r:id="rId3" imgW="4808538" imgH="2787650" progId="">
                  <p:embed/>
                  <p:pic>
                    <p:nvPicPr>
                      <p:cNvPr id="0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716338"/>
                        <a:ext cx="2951162" cy="171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Acidentes causados por software</a:t>
            </a:r>
          </a:p>
        </p:txBody>
      </p:sp>
      <p:sp>
        <p:nvSpPr>
          <p:cNvPr id="27650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r>
              <a:rPr lang="en-US" b="1" smtClean="0"/>
              <a:t>Denver International Airport (Colorado USA)</a:t>
            </a:r>
          </a:p>
          <a:p>
            <a:endParaRPr lang="pt-BR" smtClean="0"/>
          </a:p>
        </p:txBody>
      </p:sp>
      <p:sp>
        <p:nvSpPr>
          <p:cNvPr id="27651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2EFE98B9-87D7-4A92-A079-01E4B6CAEAB9}" type="slidenum">
              <a:rPr lang="pt-BR" smtClean="0">
                <a:latin typeface="Arial Black" pitchFamily="34" charset="0"/>
              </a:rPr>
              <a:pPr/>
              <a:t>14</a:t>
            </a:fld>
            <a:endParaRPr lang="pt-BR" smtClean="0">
              <a:latin typeface="Arial Black" pitchFamily="34" charset="0"/>
            </a:endParaRP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2487613"/>
            <a:ext cx="57150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Acidentes causados por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z="4600" b="1" dirty="0"/>
              <a:t>Denver International </a:t>
            </a:r>
            <a:r>
              <a:rPr lang="en-US" sz="4600" b="1" dirty="0" smtClean="0"/>
              <a:t>Airport</a:t>
            </a:r>
          </a:p>
          <a:p>
            <a:pPr lvl="1">
              <a:defRPr/>
            </a:pPr>
            <a:endParaRPr lang="en-US" sz="4700" b="1" dirty="0">
              <a:ea typeface="+mn-ea"/>
            </a:endParaRPr>
          </a:p>
          <a:p>
            <a:pPr>
              <a:defRPr/>
            </a:pPr>
            <a:r>
              <a:rPr lang="pt-BR" dirty="0"/>
              <a:t>Custo do projeto: US$ 4.9 bilhões</a:t>
            </a:r>
          </a:p>
          <a:p>
            <a:pPr lvl="1">
              <a:defRPr/>
            </a:pPr>
            <a:r>
              <a:rPr lang="pt-BR" dirty="0"/>
              <a:t>100 mil passageiros por dia</a:t>
            </a:r>
          </a:p>
          <a:p>
            <a:pPr lvl="1">
              <a:defRPr/>
            </a:pPr>
            <a:r>
              <a:rPr lang="pt-BR" dirty="0"/>
              <a:t>1,200 </a:t>
            </a:r>
            <a:r>
              <a:rPr lang="pt-BR" dirty="0" err="1"/>
              <a:t>vôos</a:t>
            </a:r>
            <a:endParaRPr lang="pt-BR" dirty="0"/>
          </a:p>
          <a:p>
            <a:pPr lvl="1">
              <a:defRPr/>
            </a:pPr>
            <a:r>
              <a:rPr lang="pt-BR" dirty="0"/>
              <a:t>53 milhas quadradas</a:t>
            </a:r>
          </a:p>
          <a:p>
            <a:pPr lvl="1">
              <a:defRPr/>
            </a:pPr>
            <a:r>
              <a:rPr lang="pt-BR" dirty="0"/>
              <a:t>94 portões de embarque e desembarque</a:t>
            </a:r>
          </a:p>
          <a:p>
            <a:pPr lvl="1">
              <a:defRPr/>
            </a:pPr>
            <a:r>
              <a:rPr lang="pt-BR" dirty="0"/>
              <a:t>6 pistas de pouso / decolagem</a:t>
            </a:r>
          </a:p>
          <a:p>
            <a:pPr lvl="4"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Erros no sistema automático de transporte de </a:t>
            </a:r>
            <a:r>
              <a:rPr lang="pt-BR" dirty="0" smtClean="0"/>
              <a:t>bagagens:</a:t>
            </a:r>
            <a:endParaRPr lang="pt-BR" dirty="0"/>
          </a:p>
          <a:p>
            <a:pPr lvl="1">
              <a:defRPr/>
            </a:pPr>
            <a:r>
              <a:rPr lang="pt-BR" dirty="0"/>
              <a:t>Atraso na abertura do aeroporto com custo total estimado em US$360 Milhões</a:t>
            </a:r>
          </a:p>
          <a:p>
            <a:pPr lvl="4"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86 milhões para consertar o sistema</a:t>
            </a:r>
            <a:endParaRPr lang="en-US" dirty="0"/>
          </a:p>
          <a:p>
            <a:pPr>
              <a:defRPr/>
            </a:pPr>
            <a:endParaRPr lang="pt-BR" dirty="0"/>
          </a:p>
        </p:txBody>
      </p:sp>
      <p:sp>
        <p:nvSpPr>
          <p:cNvPr id="28675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2C21988-CAD1-4CEC-8060-FAFC5EFB177E}" type="slidenum">
              <a:rPr lang="pt-BR" smtClean="0">
                <a:latin typeface="Arial Black" pitchFamily="34" charset="0"/>
              </a:rPr>
              <a:pPr/>
              <a:t>15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Acidentes causados por software</a:t>
            </a:r>
          </a:p>
        </p:txBody>
      </p:sp>
      <p:sp>
        <p:nvSpPr>
          <p:cNvPr id="2969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r>
              <a:rPr lang="en-US" smtClean="0"/>
              <a:t>Ariane 5</a:t>
            </a:r>
          </a:p>
          <a:p>
            <a:endParaRPr lang="pt-BR" smtClean="0"/>
          </a:p>
        </p:txBody>
      </p:sp>
      <p:sp>
        <p:nvSpPr>
          <p:cNvPr id="29699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F00E6C10-A1A1-45B5-8BC6-303787E00B30}" type="slidenum">
              <a:rPr lang="pt-BR" smtClean="0">
                <a:latin typeface="Arial Black" pitchFamily="34" charset="0"/>
              </a:rPr>
              <a:pPr/>
              <a:t>16</a:t>
            </a:fld>
            <a:endParaRPr lang="pt-BR" smtClean="0">
              <a:latin typeface="Arial Black" pitchFamily="34" charset="0"/>
            </a:endParaRP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060575"/>
            <a:ext cx="6532562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Acidentes causados por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5699125" cy="404018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pt-BR" dirty="0"/>
              <a:t>Ariane 5</a:t>
            </a:r>
          </a:p>
          <a:p>
            <a:pPr lvl="4"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Projeto da Agência Espacial </a:t>
            </a:r>
            <a:r>
              <a:rPr lang="pt-BR" dirty="0" err="1"/>
              <a:t>Européia</a:t>
            </a:r>
            <a:r>
              <a:rPr lang="pt-BR" dirty="0"/>
              <a:t> que </a:t>
            </a:r>
            <a:r>
              <a:rPr lang="pt-BR" dirty="0" smtClean="0"/>
              <a:t>custou</a:t>
            </a:r>
            <a:r>
              <a:rPr lang="pt-BR" dirty="0"/>
              <a:t>:</a:t>
            </a:r>
          </a:p>
          <a:p>
            <a:pPr lvl="1">
              <a:defRPr/>
            </a:pPr>
            <a:r>
              <a:rPr lang="pt-BR" dirty="0"/>
              <a:t>10 anos.</a:t>
            </a:r>
          </a:p>
          <a:p>
            <a:pPr lvl="1">
              <a:defRPr/>
            </a:pPr>
            <a:r>
              <a:rPr lang="pt-BR" dirty="0"/>
              <a:t>US$ 8 Bilhões.</a:t>
            </a:r>
          </a:p>
          <a:p>
            <a:pPr>
              <a:defRPr/>
            </a:pPr>
            <a:r>
              <a:rPr lang="pt-BR" dirty="0"/>
              <a:t>Capacidade 6 </a:t>
            </a:r>
            <a:r>
              <a:rPr lang="pt-BR" dirty="0" smtClean="0"/>
              <a:t>toneladas</a:t>
            </a:r>
            <a:endParaRPr lang="pt-BR" dirty="0"/>
          </a:p>
          <a:p>
            <a:pPr>
              <a:defRPr/>
            </a:pPr>
            <a:r>
              <a:rPr lang="pt-BR" dirty="0" smtClean="0"/>
              <a:t>Garantir superioridade </a:t>
            </a:r>
            <a:r>
              <a:rPr lang="pt-BR" dirty="0" err="1" smtClean="0"/>
              <a:t>Européia</a:t>
            </a:r>
            <a:r>
              <a:rPr lang="pt-BR" dirty="0" smtClean="0"/>
              <a:t> </a:t>
            </a:r>
            <a:r>
              <a:rPr lang="pt-BR" dirty="0"/>
              <a:t>no </a:t>
            </a:r>
            <a:r>
              <a:rPr lang="pt-BR" dirty="0" smtClean="0"/>
              <a:t>espaço</a:t>
            </a:r>
            <a:endParaRPr lang="pt-BR" dirty="0"/>
          </a:p>
        </p:txBody>
      </p:sp>
      <p:sp>
        <p:nvSpPr>
          <p:cNvPr id="30723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327AB5BE-CA3E-425C-A646-7473B15B2A0E}" type="slidenum">
              <a:rPr lang="pt-BR" smtClean="0">
                <a:latin typeface="Arial Black" pitchFamily="34" charset="0"/>
              </a:rPr>
              <a:pPr/>
              <a:t>17</a:t>
            </a:fld>
            <a:endParaRPr lang="pt-BR" smtClean="0">
              <a:latin typeface="Arial Black" pitchFamily="34" charset="0"/>
            </a:endParaRP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060575"/>
            <a:ext cx="27130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Acidentes causados por software</a:t>
            </a:r>
          </a:p>
        </p:txBody>
      </p:sp>
      <p:sp>
        <p:nvSpPr>
          <p:cNvPr id="31746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r>
              <a:rPr lang="pt-BR" smtClean="0"/>
              <a:t>Vôo inaugural em 4 de junho de 1996</a:t>
            </a:r>
          </a:p>
        </p:txBody>
      </p:sp>
      <p:sp>
        <p:nvSpPr>
          <p:cNvPr id="31747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26ADC564-DED1-4BEC-AE55-0F51C6EC6B3E}" type="slidenum">
              <a:rPr lang="pt-BR" smtClean="0">
                <a:latin typeface="Arial Black" pitchFamily="34" charset="0"/>
              </a:rPr>
              <a:pPr/>
              <a:t>18</a:t>
            </a:fld>
            <a:endParaRPr lang="pt-BR" smtClean="0">
              <a:latin typeface="Arial Black" pitchFamily="34" charset="0"/>
            </a:endParaRP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565400"/>
            <a:ext cx="5545138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Acidentes causados por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73513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pt-BR" b="1" dirty="0" smtClean="0"/>
              <a:t>Resultado:</a:t>
            </a:r>
            <a:endParaRPr lang="pt-BR" dirty="0"/>
          </a:p>
          <a:p>
            <a:pPr lvl="1">
              <a:defRPr/>
            </a:pPr>
            <a:r>
              <a:rPr lang="pt-BR" dirty="0" smtClean="0"/>
              <a:t>Explosão em </a:t>
            </a:r>
            <a:r>
              <a:rPr lang="pt-BR" dirty="0"/>
              <a:t>40 segundos após a </a:t>
            </a:r>
            <a:r>
              <a:rPr lang="pt-BR" dirty="0" smtClean="0"/>
              <a:t>decolagem</a:t>
            </a:r>
            <a:endParaRPr lang="pt-BR" dirty="0"/>
          </a:p>
          <a:p>
            <a:pPr lvl="1">
              <a:defRPr/>
            </a:pPr>
            <a:r>
              <a:rPr lang="pt-BR" dirty="0"/>
              <a:t>Destruição do foguete e carga avaliada em US$ 500 milhões</a:t>
            </a:r>
          </a:p>
        </p:txBody>
      </p:sp>
      <p:sp>
        <p:nvSpPr>
          <p:cNvPr id="32771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C06D00AE-3F97-4061-BC7E-DE38A713BF67}" type="slidenum">
              <a:rPr lang="pt-BR" smtClean="0">
                <a:latin typeface="Arial Black" pitchFamily="34" charset="0"/>
              </a:rPr>
              <a:pPr/>
              <a:t>19</a:t>
            </a:fld>
            <a:endParaRPr lang="pt-BR" smtClean="0">
              <a:latin typeface="Arial Black" pitchFamily="34" charset="0"/>
            </a:endParaRP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3371850"/>
            <a:ext cx="434975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Roteiro</a:t>
            </a:r>
            <a:endParaRPr lang="pt-BR" smtClean="0"/>
          </a:p>
        </p:txBody>
      </p:sp>
      <p:sp>
        <p:nvSpPr>
          <p:cNvPr id="1433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r>
              <a:rPr lang="en-US" smtClean="0"/>
              <a:t>Evolução do Software</a:t>
            </a:r>
          </a:p>
          <a:p>
            <a:r>
              <a:rPr lang="en-US" smtClean="0"/>
              <a:t>Problemas no Desenvolvimento de Software</a:t>
            </a:r>
          </a:p>
          <a:p>
            <a:r>
              <a:rPr lang="en-US" smtClean="0"/>
              <a:t>A Crise de Software</a:t>
            </a:r>
          </a:p>
          <a:p>
            <a:r>
              <a:rPr lang="en-US" smtClean="0"/>
              <a:t>Acidentes Causados por Software</a:t>
            </a:r>
          </a:p>
          <a:p>
            <a:r>
              <a:rPr lang="en-US" smtClean="0"/>
              <a:t>Mitos do Software</a:t>
            </a:r>
          </a:p>
          <a:p>
            <a:endParaRPr lang="en-US" smtClean="0"/>
          </a:p>
          <a:p>
            <a:endParaRPr lang="en-US" smtClean="0"/>
          </a:p>
          <a:p>
            <a:endParaRPr lang="pt-BR" smtClean="0"/>
          </a:p>
        </p:txBody>
      </p:sp>
      <p:sp>
        <p:nvSpPr>
          <p:cNvPr id="14339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F8C75E0-F841-4FA5-97DF-BE424C07A56B}" type="slidenum">
              <a:rPr lang="pt-BR" smtClean="0">
                <a:latin typeface="Arial Black" pitchFamily="34" charset="0"/>
              </a:rPr>
              <a:pPr/>
              <a:t>2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Acidentes causados por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pt-BR" sz="3500" dirty="0"/>
              <a:t>O que aconteceu? (parte 1)</a:t>
            </a:r>
          </a:p>
          <a:p>
            <a:pPr lvl="4">
              <a:defRPr/>
            </a:pPr>
            <a:endParaRPr lang="pt-BR" dirty="0"/>
          </a:p>
          <a:p>
            <a:pPr lvl="1">
              <a:defRPr/>
            </a:pPr>
            <a:r>
              <a:rPr lang="pt-BR" dirty="0" smtClean="0"/>
              <a:t>O foguete detonou </a:t>
            </a:r>
            <a:r>
              <a:rPr lang="pt-BR" dirty="0"/>
              <a:t>suas cargas explosivas de autodestruição e explodiu no ar. Por que?</a:t>
            </a:r>
          </a:p>
          <a:p>
            <a:pPr lvl="4"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Porque ele estava se quebrando devido às forças aerodinâmicas. Mas por que?</a:t>
            </a:r>
          </a:p>
          <a:p>
            <a:pPr lvl="4"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O foguete </a:t>
            </a:r>
            <a:r>
              <a:rPr lang="pt-BR" dirty="0" smtClean="0"/>
              <a:t>perdeu </a:t>
            </a:r>
            <a:r>
              <a:rPr lang="pt-BR" dirty="0"/>
              <a:t>o controle de </a:t>
            </a:r>
            <a:r>
              <a:rPr lang="pt-BR" dirty="0" smtClean="0"/>
              <a:t>direção. </a:t>
            </a:r>
            <a:r>
              <a:rPr lang="pt-BR" dirty="0"/>
              <a:t>Causa disso?</a:t>
            </a:r>
          </a:p>
          <a:p>
            <a:pPr lvl="4"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Os computadores principal e back-up </a:t>
            </a:r>
            <a:r>
              <a:rPr lang="pt-BR" dirty="0" smtClean="0"/>
              <a:t>executaram </a:t>
            </a:r>
            <a:r>
              <a:rPr lang="pt-BR" i="1" dirty="0" smtClean="0"/>
              <a:t>shutdown</a:t>
            </a:r>
            <a:r>
              <a:rPr lang="pt-BR" dirty="0" smtClean="0"/>
              <a:t> </a:t>
            </a:r>
            <a:r>
              <a:rPr lang="pt-BR" dirty="0"/>
              <a:t>ao mesmo </a:t>
            </a:r>
            <a:r>
              <a:rPr lang="pt-BR" dirty="0" smtClean="0"/>
              <a:t>tempo</a:t>
            </a:r>
            <a:endParaRPr lang="pt-BR" dirty="0"/>
          </a:p>
          <a:p>
            <a:pPr>
              <a:defRPr/>
            </a:pPr>
            <a:endParaRPr lang="pt-BR" dirty="0"/>
          </a:p>
        </p:txBody>
      </p:sp>
      <p:sp>
        <p:nvSpPr>
          <p:cNvPr id="33795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326483E-B169-4BC3-B38B-5D3BD304CA5D}" type="slidenum">
              <a:rPr lang="pt-BR" smtClean="0">
                <a:latin typeface="Arial Black" pitchFamily="34" charset="0"/>
              </a:rPr>
              <a:pPr/>
              <a:t>20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Acidentes causados por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pt-BR" dirty="0"/>
              <a:t>O que aconteceu? (parte 2)</a:t>
            </a:r>
          </a:p>
          <a:p>
            <a:pPr lvl="4"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Por que o </a:t>
            </a:r>
            <a:r>
              <a:rPr lang="pt-BR" i="1" dirty="0"/>
              <a:t>s</a:t>
            </a:r>
            <a:r>
              <a:rPr lang="pt-BR" i="1" dirty="0" smtClean="0"/>
              <a:t>hutdown</a:t>
            </a:r>
            <a:r>
              <a:rPr lang="pt-BR" dirty="0"/>
              <a:t>? </a:t>
            </a:r>
          </a:p>
          <a:p>
            <a:pPr lvl="4"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Ocorreu um </a:t>
            </a:r>
            <a:r>
              <a:rPr lang="pt-BR" i="1" dirty="0" err="1" smtClean="0"/>
              <a:t>runtime</a:t>
            </a:r>
            <a:r>
              <a:rPr lang="pt-BR" i="1" dirty="0" smtClean="0"/>
              <a:t> </a:t>
            </a:r>
            <a:r>
              <a:rPr lang="pt-BR" i="1" dirty="0" err="1"/>
              <a:t>error</a:t>
            </a:r>
            <a:r>
              <a:rPr lang="pt-BR" dirty="0"/>
              <a:t> (</a:t>
            </a:r>
            <a:r>
              <a:rPr lang="pt-BR" i="1" dirty="0"/>
              <a:t>out </a:t>
            </a:r>
            <a:r>
              <a:rPr lang="pt-BR" i="1" dirty="0" err="1"/>
              <a:t>of</a:t>
            </a:r>
            <a:r>
              <a:rPr lang="pt-BR" i="1" dirty="0"/>
              <a:t> range</a:t>
            </a:r>
            <a:r>
              <a:rPr lang="pt-BR" dirty="0"/>
              <a:t>, </a:t>
            </a:r>
            <a:r>
              <a:rPr lang="pt-BR" i="1" dirty="0"/>
              <a:t>overflow</a:t>
            </a:r>
            <a:r>
              <a:rPr lang="pt-BR" dirty="0"/>
              <a:t> , ou </a:t>
            </a:r>
            <a:r>
              <a:rPr lang="pt-BR" dirty="0" smtClean="0"/>
              <a:t>outro...)</a:t>
            </a:r>
          </a:p>
          <a:p>
            <a:pPr lvl="2">
              <a:defRPr/>
            </a:pPr>
            <a:r>
              <a:rPr lang="pt-BR" dirty="0"/>
              <a:t>E ambos computadores se desligaram. De onde veio este erro?</a:t>
            </a:r>
          </a:p>
          <a:p>
            <a:pPr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Um programa que convertia um valor em ponto flutuante para um inteiro de 16 bits recebeu como entrada um valor que estava fora da faixa permitida.</a:t>
            </a:r>
          </a:p>
          <a:p>
            <a:pPr lvl="1"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Especificamente: O que faltou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4819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404527D-BA0D-435F-8425-45761F14BD94}" type="slidenum">
              <a:rPr lang="pt-BR" smtClean="0">
                <a:latin typeface="Arial Black" pitchFamily="34" charset="0"/>
              </a:rPr>
              <a:pPr/>
              <a:t>21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Acidentes causados por software</a:t>
            </a:r>
          </a:p>
        </p:txBody>
      </p:sp>
      <p:sp>
        <p:nvSpPr>
          <p:cNvPr id="3584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marL="342900" lvl="1" indent="-342900">
              <a:buClr>
                <a:schemeClr val="bg2"/>
              </a:buClr>
              <a:buSzPct val="75000"/>
            </a:pPr>
            <a:r>
              <a:rPr lang="pt-BR" smtClean="0"/>
              <a:t>O resultado desta conversão não era mais necessário após a decolagem...</a:t>
            </a:r>
          </a:p>
          <a:p>
            <a:endParaRPr lang="pt-BR" smtClean="0"/>
          </a:p>
        </p:txBody>
      </p:sp>
      <p:sp>
        <p:nvSpPr>
          <p:cNvPr id="35843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B06950F6-BEFE-45AB-ACD4-934EBD82B2EA}" type="slidenum">
              <a:rPr lang="pt-BR" smtClean="0">
                <a:latin typeface="Arial Black" pitchFamily="34" charset="0"/>
              </a:rPr>
              <a:pPr/>
              <a:t>22</a:t>
            </a:fld>
            <a:endParaRPr lang="pt-BR" smtClean="0">
              <a:latin typeface="Arial Black" pitchFamily="34" charset="0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967038"/>
            <a:ext cx="7416800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Causa dos Problemas associados a Crise do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92500"/>
          </a:bodyPr>
          <a:lstStyle/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pt-B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MITOS DO SOFTWARE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Muitas causas da crise de software podem ser localizadas pela mitologia que surgiu durante a história do desenvolvimento do software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Propagaram desinformação e confusão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Mitos</a:t>
            </a:r>
          </a:p>
          <a:p>
            <a:pPr lvl="2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 smtClean="0"/>
              <a:t>Administrativos</a:t>
            </a:r>
            <a:endParaRPr lang="pt-BR" dirty="0"/>
          </a:p>
          <a:p>
            <a:pPr lvl="2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Cliente</a:t>
            </a:r>
          </a:p>
          <a:p>
            <a:pPr lvl="2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Profissional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36867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274C8152-482C-4375-AA75-573B1B01590E}" type="slidenum">
              <a:rPr lang="pt-BR" smtClean="0">
                <a:latin typeface="Arial Black" pitchFamily="34" charset="0"/>
              </a:rPr>
              <a:pPr/>
              <a:t>23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(Administrativos)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60838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pt-BR" dirty="0"/>
              <a:t>Os Gerentes têm responsabilidade sobre o software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Frequentemente estão sob pressão</a:t>
            </a:r>
          </a:p>
          <a:p>
            <a:pPr lvl="1">
              <a:defRPr/>
            </a:pPr>
            <a:r>
              <a:rPr lang="pt-BR" dirty="0"/>
              <a:t>Orçamento</a:t>
            </a:r>
          </a:p>
          <a:p>
            <a:pPr lvl="1">
              <a:defRPr/>
            </a:pPr>
            <a:r>
              <a:rPr lang="pt-BR" dirty="0"/>
              <a:t>Prazo </a:t>
            </a:r>
          </a:p>
          <a:p>
            <a:pPr lvl="1">
              <a:defRPr/>
            </a:pPr>
            <a:r>
              <a:rPr lang="pt-BR" dirty="0"/>
              <a:t>Qualidade	</a:t>
            </a:r>
          </a:p>
          <a:p>
            <a:pPr lvl="1"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O gerente muitas vezes se agarra à crença de um mito de </a:t>
            </a:r>
            <a:r>
              <a:rPr lang="pt-BR" dirty="0" smtClean="0"/>
              <a:t>software</a:t>
            </a:r>
            <a:endParaRPr lang="pt-BR" dirty="0"/>
          </a:p>
        </p:txBody>
      </p:sp>
      <p:sp>
        <p:nvSpPr>
          <p:cNvPr id="37891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9A001EA6-2ACA-4B85-9F08-B701ED7B403A}" type="slidenum">
              <a:rPr lang="pt-BR" smtClean="0">
                <a:latin typeface="Arial Black" pitchFamily="34" charset="0"/>
              </a:rPr>
              <a:pPr/>
              <a:t>24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(Administrativos)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lnSpcReduction="10000"/>
          </a:bodyPr>
          <a:lstStyle/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pt-BR" sz="2400" i="1" u="sng" dirty="0"/>
              <a:t>Mito</a:t>
            </a:r>
            <a:r>
              <a:rPr lang="pt-BR" sz="2400" u="sng" dirty="0"/>
              <a:t>:</a:t>
            </a:r>
            <a:r>
              <a:rPr lang="pt-BR" sz="2400" dirty="0"/>
              <a:t> </a:t>
            </a:r>
            <a:r>
              <a:rPr lang="pt-BR" sz="2400" b="1" dirty="0"/>
              <a:t>Já temos um </a:t>
            </a:r>
            <a:r>
              <a:rPr lang="pt-BR" sz="2400" b="1" u="sng" dirty="0"/>
              <a:t>manual</a:t>
            </a:r>
            <a:r>
              <a:rPr lang="pt-BR" sz="2400" b="1" dirty="0"/>
              <a:t> repleto de padrões e procedimentos para a construção de software. Isso oferecerá ao meu pessoal tudo o que eles precisam saber.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pt-BR" i="1" u="sng" dirty="0">
                <a:latin typeface="Times New Roman" pitchFamily="18" charset="0"/>
              </a:rPr>
              <a:t>Realidade: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sz="2400" i="1" dirty="0">
                <a:latin typeface="Times New Roman" pitchFamily="18" charset="0"/>
              </a:rPr>
              <a:t>Será que o manual é usado?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sz="2400" i="1" dirty="0">
                <a:latin typeface="Times New Roman" pitchFamily="18" charset="0"/>
              </a:rPr>
              <a:t> Os profissionais sabem que ele existe? 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sz="2400" i="1" dirty="0">
                <a:latin typeface="Times New Roman" pitchFamily="18" charset="0"/>
              </a:rPr>
              <a:t>Ele reflete a prática moderna de desenvolvimento de software? 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defRPr/>
            </a:pPr>
            <a:r>
              <a:rPr lang="pt-BR" sz="2400" i="1" dirty="0">
                <a:latin typeface="Times New Roman" pitchFamily="18" charset="0"/>
              </a:rPr>
              <a:t>Ele é completo? 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38915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2F3789BC-4C7B-48D0-8417-BEC014399EA3}" type="slidenum">
              <a:rPr lang="pt-BR" smtClean="0">
                <a:latin typeface="Arial Black" pitchFamily="34" charset="0"/>
              </a:rPr>
              <a:pPr/>
              <a:t>25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(Administrativos)</a:t>
            </a:r>
          </a:p>
        </p:txBody>
      </p:sp>
      <p:sp>
        <p:nvSpPr>
          <p:cNvPr id="3993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/>
              <a:t>Mito</a:t>
            </a:r>
            <a:r>
              <a:rPr lang="pt-BR" sz="2400" u="sng" smtClean="0"/>
              <a:t>:</a:t>
            </a:r>
            <a:r>
              <a:rPr lang="pt-BR" sz="2400" smtClean="0"/>
              <a:t> </a:t>
            </a:r>
            <a:r>
              <a:rPr lang="pt-BR" sz="2400" b="1" smtClean="0"/>
              <a:t>Meu pessoal tem ferramentas de desenvolvimento de software de última geração, afinal, compramos para eles os mais novos computadores.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>
                <a:latin typeface="Times New Roman" pitchFamily="18" charset="0"/>
              </a:rPr>
              <a:t>Realidade</a:t>
            </a:r>
            <a:r>
              <a:rPr lang="pt-BR" sz="2400" smtClean="0"/>
              <a:t>: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200" i="1" smtClean="0">
                <a:latin typeface="Times New Roman" pitchFamily="18" charset="0"/>
              </a:rPr>
              <a:t>É preciso muito mais do que os mais recentes computadores para se fazer um desenvolvimento de software de alta qualidade.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200" i="1" smtClean="0">
                <a:latin typeface="Times New Roman" pitchFamily="18" charset="0"/>
              </a:rPr>
              <a:t>Ferramentas de engenharia e software auxiliada por computador CASE (Computer-Aided Software Engineering) são mais importantes do que o hardware</a:t>
            </a:r>
          </a:p>
          <a:p>
            <a:endParaRPr lang="pt-BR" smtClean="0"/>
          </a:p>
        </p:txBody>
      </p:sp>
      <p:sp>
        <p:nvSpPr>
          <p:cNvPr id="39939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B977F49-D4B6-4D13-AD4D-6DBD01C4D99E}" type="slidenum">
              <a:rPr lang="pt-BR" smtClean="0">
                <a:latin typeface="Arial Black" pitchFamily="34" charset="0"/>
              </a:rPr>
              <a:pPr/>
              <a:t>26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(Administrativos)</a:t>
            </a:r>
          </a:p>
        </p:txBody>
      </p:sp>
      <p:sp>
        <p:nvSpPr>
          <p:cNvPr id="4096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/>
              <a:t>Mito</a:t>
            </a:r>
            <a:r>
              <a:rPr lang="pt-BR" sz="2400" smtClean="0"/>
              <a:t>: </a:t>
            </a:r>
            <a:r>
              <a:rPr lang="pt-BR" sz="2400" b="1" smtClean="0"/>
              <a:t>Se nós estamos atrasados nos prazos, podemos adicionar mais programadores e tirar o atraso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>
                <a:latin typeface="Times New Roman" pitchFamily="18" charset="0"/>
              </a:rPr>
              <a:t>Realidade</a:t>
            </a:r>
            <a:r>
              <a:rPr lang="pt-BR" sz="2400" i="1" smtClean="0">
                <a:latin typeface="Times New Roman" pitchFamily="18" charset="0"/>
              </a:rPr>
              <a:t>: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200" i="1" smtClean="0">
                <a:latin typeface="Times New Roman" pitchFamily="18" charset="0"/>
              </a:rPr>
              <a:t>O desenvolvimento de software não é um processo mecânico igual à manufatura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200" i="1" smtClean="0">
                <a:latin typeface="Times New Roman" pitchFamily="18" charset="0"/>
              </a:rPr>
              <a:t>Acrescentar pessoas em um projeto pode atrasar ainda mais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200" i="1" smtClean="0">
                <a:latin typeface="Times New Roman" pitchFamily="18" charset="0"/>
              </a:rPr>
              <a:t>Pessoas podem ser acrescentadas, mas somente de uma forma planejada e bem coordenada</a:t>
            </a:r>
          </a:p>
          <a:p>
            <a:endParaRPr lang="pt-BR" smtClean="0"/>
          </a:p>
        </p:txBody>
      </p:sp>
      <p:sp>
        <p:nvSpPr>
          <p:cNvPr id="40963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08A3ADE6-1127-4AD1-9C6D-B4F23069D8EA}" type="slidenum">
              <a:rPr lang="pt-BR" smtClean="0">
                <a:latin typeface="Arial Black" pitchFamily="34" charset="0"/>
              </a:rPr>
              <a:pPr/>
              <a:t>27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(Clientes)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887663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Em muitos casos, o cliente acredita em muitos mitos sobre o software, porque os gerentes e profissionais não </a:t>
            </a:r>
            <a:r>
              <a:rPr lang="pt-BR" dirty="0" smtClean="0"/>
              <a:t>esclarecem as informações</a:t>
            </a:r>
            <a:endParaRPr lang="pt-BR" dirty="0"/>
          </a:p>
          <a:p>
            <a:pPr lvl="1">
              <a:spcBef>
                <a:spcPts val="900"/>
              </a:spcBef>
              <a:spcAft>
                <a:spcPts val="300"/>
              </a:spcAft>
              <a:defRPr/>
            </a:pPr>
            <a:endParaRPr lang="pt-BR" dirty="0"/>
          </a:p>
          <a:p>
            <a:pPr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Mitos levam a falsas expectativas e insatisfação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41987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8119DCC1-4EF5-492B-9822-BD59350980DB}" type="slidenum">
              <a:rPr lang="pt-BR" smtClean="0">
                <a:latin typeface="Arial Black" pitchFamily="34" charset="0"/>
              </a:rPr>
              <a:pPr/>
              <a:t>28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(Clientes)</a:t>
            </a:r>
          </a:p>
        </p:txBody>
      </p:sp>
      <p:sp>
        <p:nvSpPr>
          <p:cNvPr id="43010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600" i="1" u="sng" smtClean="0"/>
              <a:t>Mito</a:t>
            </a:r>
            <a:r>
              <a:rPr lang="pt-BR" sz="2600" smtClean="0"/>
              <a:t>: </a:t>
            </a:r>
            <a:r>
              <a:rPr lang="pt-BR" sz="2600" b="1" smtClean="0"/>
              <a:t>Uma declaração  geral dos objetivos é suficiente para se começar a escrever programas - podemos preencher os detalhes mais tarde.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600" i="1" u="sng" smtClean="0">
                <a:latin typeface="Times New Roman" pitchFamily="18" charset="0"/>
              </a:rPr>
              <a:t>Realidade</a:t>
            </a:r>
            <a:r>
              <a:rPr lang="pt-BR" sz="2600" i="1" smtClean="0">
                <a:latin typeface="Times New Roman" pitchFamily="18" charset="0"/>
              </a:rPr>
              <a:t>: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400" i="1" smtClean="0">
                <a:latin typeface="Times New Roman" pitchFamily="18" charset="0"/>
              </a:rPr>
              <a:t>Uma definição inicial ruim é a principal causa de fracassos dos esforços de desenvolvimento de software. 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400" i="1" smtClean="0">
                <a:latin typeface="Times New Roman" pitchFamily="18" charset="0"/>
              </a:rPr>
              <a:t>É fundamental uma descrição formal e detalhada do domínio da informação, função, desempenho, interfaces, restrições de projeto e critérios de validação.</a:t>
            </a:r>
          </a:p>
          <a:p>
            <a:endParaRPr lang="pt-BR" smtClean="0"/>
          </a:p>
        </p:txBody>
      </p:sp>
      <p:sp>
        <p:nvSpPr>
          <p:cNvPr id="43011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A9EF0960-C2DA-4B50-B8E3-117138556A66}" type="slidenum">
              <a:rPr lang="pt-BR" smtClean="0">
                <a:latin typeface="Arial Black" pitchFamily="34" charset="0"/>
              </a:rPr>
              <a:pPr/>
              <a:t>29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pt-BR" smtClean="0"/>
              <a:t>Evolução do Software: fase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err="1"/>
              <a:t>Fase</a:t>
            </a:r>
            <a:r>
              <a:rPr lang="en-US" dirty="0"/>
              <a:t> 1: (1950 - 1965)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pt-BR" dirty="0"/>
              <a:t>O hardware sofreu contínuas </a:t>
            </a:r>
            <a:r>
              <a:rPr lang="pt-BR" dirty="0" smtClean="0"/>
              <a:t>mudanças</a:t>
            </a:r>
            <a:endParaRPr lang="pt-BR" dirty="0"/>
          </a:p>
          <a:p>
            <a:pPr lvl="1">
              <a:defRPr/>
            </a:pPr>
            <a:r>
              <a:rPr lang="pt-BR" dirty="0"/>
              <a:t>O software era uma arte "secundária" </a:t>
            </a:r>
            <a:r>
              <a:rPr lang="pt-BR" dirty="0" smtClean="0"/>
              <a:t>e haviam </a:t>
            </a:r>
            <a:r>
              <a:rPr lang="pt-BR" dirty="0"/>
              <a:t>poucos métodos </a:t>
            </a:r>
            <a:r>
              <a:rPr lang="pt-BR" dirty="0" smtClean="0"/>
              <a:t>sistemáticos</a:t>
            </a:r>
            <a:endParaRPr lang="pt-BR" dirty="0"/>
          </a:p>
          <a:p>
            <a:pPr lvl="1">
              <a:defRPr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havia</a:t>
            </a:r>
            <a:r>
              <a:rPr lang="en-US" dirty="0"/>
              <a:t> </a:t>
            </a:r>
            <a:r>
              <a:rPr lang="en-US" dirty="0" err="1" smtClean="0"/>
              <a:t>documentação</a:t>
            </a:r>
            <a:endParaRPr lang="en-US" dirty="0"/>
          </a:p>
          <a:p>
            <a:pPr lvl="1">
              <a:defRPr/>
            </a:pP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smtClean="0"/>
              <a:t>Batch</a:t>
            </a:r>
            <a:endParaRPr lang="en-US" dirty="0"/>
          </a:p>
          <a:p>
            <a:pPr lvl="1">
              <a:defRPr/>
            </a:pPr>
            <a:r>
              <a:rPr lang="pt-BR" dirty="0" smtClean="0"/>
              <a:t>Software era </a:t>
            </a:r>
            <a:r>
              <a:rPr lang="pt-BR" dirty="0"/>
              <a:t>customizado e produzido somente </a:t>
            </a:r>
            <a:r>
              <a:rPr lang="en-US" dirty="0"/>
              <a:t>sob </a:t>
            </a:r>
            <a:r>
              <a:rPr lang="en-US" dirty="0" err="1" smtClean="0"/>
              <a:t>encomenda</a:t>
            </a:r>
            <a:endParaRPr lang="en-US" dirty="0"/>
          </a:p>
          <a:p>
            <a:pPr lvl="1">
              <a:defRPr/>
            </a:pPr>
            <a:r>
              <a:rPr lang="en-US" dirty="0" err="1"/>
              <a:t>Distribuição</a:t>
            </a:r>
            <a:r>
              <a:rPr lang="en-US" dirty="0"/>
              <a:t> </a:t>
            </a:r>
            <a:r>
              <a:rPr lang="en-US" dirty="0" err="1" smtClean="0"/>
              <a:t>limitada</a:t>
            </a:r>
            <a:endParaRPr lang="en-US" dirty="0"/>
          </a:p>
          <a:p>
            <a:pPr lvl="1">
              <a:defRPr/>
            </a:pPr>
            <a:r>
              <a:rPr lang="pt-BR" dirty="0" smtClean="0"/>
              <a:t>Desenvolvedor</a:t>
            </a:r>
          </a:p>
          <a:p>
            <a:pPr lvl="2">
              <a:defRPr/>
            </a:pPr>
            <a:r>
              <a:rPr lang="pt-BR" dirty="0" smtClean="0"/>
              <a:t>Funcionário </a:t>
            </a:r>
            <a:r>
              <a:rPr lang="pt-BR" dirty="0"/>
              <a:t>da empresa contratado para desenvolver o sistema e ficar disponível para corrigir erros que pudessem </a:t>
            </a:r>
            <a:r>
              <a:rPr lang="en-US" dirty="0" err="1" smtClean="0"/>
              <a:t>surgir</a:t>
            </a:r>
            <a:endParaRPr lang="en-US" dirty="0"/>
          </a:p>
          <a:p>
            <a:pPr lvl="1">
              <a:defRPr/>
            </a:pPr>
            <a:r>
              <a:rPr lang="pt-BR" dirty="0"/>
              <a:t>Não havia </a:t>
            </a:r>
            <a:r>
              <a:rPr lang="pt-BR" dirty="0" smtClean="0"/>
              <a:t>documentação</a:t>
            </a:r>
          </a:p>
          <a:p>
            <a:pPr lvl="2">
              <a:defRPr/>
            </a:pPr>
            <a:r>
              <a:rPr lang="pt-BR" dirty="0" smtClean="0"/>
              <a:t>Apenas </a:t>
            </a:r>
            <a:r>
              <a:rPr lang="pt-BR" dirty="0"/>
              <a:t>o desenvolvedor deveria ser capaz de entender o </a:t>
            </a:r>
            <a:r>
              <a:rPr lang="en-US" dirty="0"/>
              <a:t>software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 smtClean="0"/>
              <a:t>desenvolveu</a:t>
            </a:r>
            <a:endParaRPr lang="en-US" dirty="0"/>
          </a:p>
        </p:txBody>
      </p:sp>
      <p:sp>
        <p:nvSpPr>
          <p:cNvPr id="15363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6454B529-C163-4518-A780-08BEE2C47043}" type="slidenum">
              <a:rPr lang="pt-BR" smtClean="0">
                <a:latin typeface="Arial Black" pitchFamily="34" charset="0"/>
              </a:rPr>
              <a:pPr/>
              <a:t>3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(Clientes)</a:t>
            </a:r>
          </a:p>
        </p:txBody>
      </p:sp>
      <p:sp>
        <p:nvSpPr>
          <p:cNvPr id="4403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600" i="1" u="sng" smtClean="0"/>
              <a:t>Mito</a:t>
            </a:r>
            <a:r>
              <a:rPr lang="pt-BR" sz="2600" smtClean="0"/>
              <a:t>: </a:t>
            </a:r>
            <a:r>
              <a:rPr lang="pt-BR" sz="2600" b="1" smtClean="0"/>
              <a:t>Os requisitos de projeto modificam-se continuamente, mas as mudanças podem ser facilmente acomodadas, porque o software é flexível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600" i="1" u="sng" smtClean="0">
                <a:latin typeface="Times New Roman" pitchFamily="18" charset="0"/>
              </a:rPr>
              <a:t>Realidade</a:t>
            </a:r>
            <a:r>
              <a:rPr lang="pt-BR" sz="2600" i="1" smtClean="0">
                <a:latin typeface="Times New Roman" pitchFamily="18" charset="0"/>
              </a:rPr>
              <a:t>: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400" i="1" smtClean="0">
                <a:latin typeface="Times New Roman" pitchFamily="18" charset="0"/>
              </a:rPr>
              <a:t>Requisitos podem ser mudados, mas o impacto varia de acordo com o tempo que é introduzido (projeto e custo)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400" i="1" smtClean="0">
                <a:latin typeface="Times New Roman" pitchFamily="18" charset="0"/>
              </a:rPr>
              <a:t>Um mudança, quando solicitada tardiamente num projeto, pode ser mais custosa do que os custos iniciais do projeto</a:t>
            </a:r>
            <a:endParaRPr lang="pt-BR" sz="2400" smtClean="0"/>
          </a:p>
          <a:p>
            <a:endParaRPr lang="pt-BR" smtClean="0"/>
          </a:p>
        </p:txBody>
      </p:sp>
      <p:sp>
        <p:nvSpPr>
          <p:cNvPr id="44035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C2E17EFC-8474-4E11-8CC0-447CAB79D82E}" type="slidenum">
              <a:rPr lang="pt-BR" smtClean="0">
                <a:latin typeface="Arial Black" pitchFamily="34" charset="0"/>
              </a:rPr>
              <a:pPr/>
              <a:t>30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(Profissionais)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455863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/>
              <a:t>Durante os primórdios da computação, a programação era vista como uma forma de arte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defRPr/>
            </a:pPr>
            <a:endParaRPr lang="pt-BR" dirty="0"/>
          </a:p>
          <a:p>
            <a:pPr>
              <a:spcBef>
                <a:spcPts val="900"/>
              </a:spcBef>
              <a:spcAft>
                <a:spcPts val="300"/>
              </a:spcAft>
              <a:defRPr/>
            </a:pPr>
            <a:r>
              <a:rPr lang="pt-BR" dirty="0" smtClean="0"/>
              <a:t>“Atualmente a programação continua sendo vista desta forma”</a:t>
            </a:r>
            <a:endParaRPr lang="pt-BR" dirty="0"/>
          </a:p>
          <a:p>
            <a:pPr>
              <a:defRPr/>
            </a:pPr>
            <a:endParaRPr lang="pt-BR" dirty="0"/>
          </a:p>
        </p:txBody>
      </p:sp>
      <p:sp>
        <p:nvSpPr>
          <p:cNvPr id="45059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05F910AC-E160-4798-9095-3FC5E36FB097}" type="slidenum">
              <a:rPr lang="pt-BR" smtClean="0">
                <a:latin typeface="Arial Black" pitchFamily="34" charset="0"/>
              </a:rPr>
              <a:pPr/>
              <a:t>31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(Profissionais)</a:t>
            </a:r>
          </a:p>
        </p:txBody>
      </p:sp>
      <p:sp>
        <p:nvSpPr>
          <p:cNvPr id="4608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/>
              <a:t>Mito</a:t>
            </a:r>
            <a:r>
              <a:rPr lang="pt-BR" sz="2400" smtClean="0"/>
              <a:t>: </a:t>
            </a:r>
            <a:r>
              <a:rPr lang="pt-BR" sz="2400" b="1" smtClean="0"/>
              <a:t>Assim que escrevermos o programa e o colocarmos em funcionamento nosso trabalho estará completo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>
                <a:latin typeface="Times New Roman" pitchFamily="18" charset="0"/>
              </a:rPr>
              <a:t>Realidade</a:t>
            </a:r>
            <a:r>
              <a:rPr lang="pt-BR" sz="2400" i="1" smtClean="0">
                <a:latin typeface="Times New Roman" pitchFamily="18" charset="0"/>
              </a:rPr>
              <a:t>: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400" i="1" smtClean="0">
                <a:latin typeface="Times New Roman" pitchFamily="18" charset="0"/>
              </a:rPr>
              <a:t>Os dados da indústria:</a:t>
            </a:r>
          </a:p>
          <a:p>
            <a:pPr lvl="2">
              <a:spcBef>
                <a:spcPts val="900"/>
              </a:spcBef>
              <a:spcAft>
                <a:spcPts val="300"/>
              </a:spcAft>
            </a:pPr>
            <a:r>
              <a:rPr lang="pt-BR" sz="2200" i="1" smtClean="0">
                <a:latin typeface="Times New Roman" pitchFamily="18" charset="0"/>
              </a:rPr>
              <a:t>Entre 50 e 70% de todo esforço gasto num programa serão despendidos depois que ele for entregue pela primeira vez ao cliente</a:t>
            </a:r>
            <a:endParaRPr lang="pt-BR" sz="2200" smtClean="0"/>
          </a:p>
          <a:p>
            <a:endParaRPr lang="pt-BR" smtClean="0"/>
          </a:p>
        </p:txBody>
      </p:sp>
      <p:sp>
        <p:nvSpPr>
          <p:cNvPr id="46083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F2382F5D-DC5D-476D-873E-94EFA6D18C80}" type="slidenum">
              <a:rPr lang="pt-BR" smtClean="0">
                <a:latin typeface="Arial Black" pitchFamily="34" charset="0"/>
              </a:rPr>
              <a:pPr/>
              <a:t>32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(Profissionais)</a:t>
            </a:r>
          </a:p>
        </p:txBody>
      </p:sp>
      <p:sp>
        <p:nvSpPr>
          <p:cNvPr id="47106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/>
              <a:t>Mito</a:t>
            </a:r>
            <a:r>
              <a:rPr lang="pt-BR" sz="2400" smtClean="0"/>
              <a:t>: </a:t>
            </a:r>
            <a:r>
              <a:rPr lang="pt-BR" sz="2400" b="1" smtClean="0"/>
              <a:t>Enquanto não tiver o programa "funcionando", eu não terei realmente nenhuma maneira de avaliar sua qualidade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>
                <a:latin typeface="Times New Roman" pitchFamily="18" charset="0"/>
              </a:rPr>
              <a:t>Realidade</a:t>
            </a:r>
            <a:r>
              <a:rPr lang="pt-BR" sz="2400" i="1" smtClean="0">
                <a:latin typeface="Times New Roman" pitchFamily="18" charset="0"/>
              </a:rPr>
              <a:t>: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200" i="1" smtClean="0">
                <a:latin typeface="Times New Roman" pitchFamily="18" charset="0"/>
              </a:rPr>
              <a:t>Mecanismo (Revisão Técnica Formal) de garantia de qualidade de software é aplicado desde o começo do projeto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200" i="1" smtClean="0">
                <a:latin typeface="Times New Roman" pitchFamily="18" charset="0"/>
              </a:rPr>
              <a:t>Revisões de software são um “filtro de qualidade” - descobrir erros/defeitos</a:t>
            </a:r>
          </a:p>
        </p:txBody>
      </p:sp>
      <p:sp>
        <p:nvSpPr>
          <p:cNvPr id="47107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D941630-71B9-416A-A550-90ED627C80BD}" type="slidenum">
              <a:rPr lang="pt-BR" smtClean="0">
                <a:latin typeface="Arial Black" pitchFamily="34" charset="0"/>
              </a:rPr>
              <a:pPr/>
              <a:t>33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Mitos (Profissionais)</a:t>
            </a:r>
          </a:p>
        </p:txBody>
      </p:sp>
      <p:sp>
        <p:nvSpPr>
          <p:cNvPr id="48130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/>
          <a:lstStyle/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/>
              <a:t>Mito</a:t>
            </a:r>
            <a:r>
              <a:rPr lang="pt-BR" sz="2400" smtClean="0"/>
              <a:t>: </a:t>
            </a:r>
            <a:r>
              <a:rPr lang="pt-BR" sz="2400" b="1" smtClean="0"/>
              <a:t>A única coisa a ser entregue em um  projeto bem sucedido é o programa funcionando</a:t>
            </a:r>
          </a:p>
          <a:p>
            <a:pPr lvl="1"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pt-BR" sz="2400" i="1" u="sng" smtClean="0">
                <a:latin typeface="Times New Roman" pitchFamily="18" charset="0"/>
              </a:rPr>
              <a:t>Realidade</a:t>
            </a:r>
            <a:r>
              <a:rPr lang="pt-BR" sz="2400" i="1" smtClean="0">
                <a:latin typeface="Times New Roman" pitchFamily="18" charset="0"/>
              </a:rPr>
              <a:t>: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200" i="1" smtClean="0">
                <a:latin typeface="Times New Roman" pitchFamily="18" charset="0"/>
              </a:rPr>
              <a:t>Um programa funcionando é somente uma parte de uma Configuração de Software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600" i="1" smtClean="0">
                <a:latin typeface="Times New Roman" pitchFamily="18" charset="0"/>
              </a:rPr>
              <a:t>Deve-se incluir todos os itens de informação produzidos durante a construção e manutenção do software</a:t>
            </a:r>
          </a:p>
          <a:p>
            <a:pPr lvl="1">
              <a:spcBef>
                <a:spcPts val="900"/>
              </a:spcBef>
              <a:spcAft>
                <a:spcPts val="300"/>
              </a:spcAft>
            </a:pPr>
            <a:r>
              <a:rPr lang="pt-BR" sz="2200" b="1" i="1" smtClean="0">
                <a:latin typeface="Times New Roman" pitchFamily="18" charset="0"/>
              </a:rPr>
              <a:t>A DOCUMENTAÇÃO é a base  de TUDO</a:t>
            </a:r>
          </a:p>
        </p:txBody>
      </p:sp>
      <p:sp>
        <p:nvSpPr>
          <p:cNvPr id="48131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005433A7-0CC5-43BE-A9B5-14C96BD8E6B8}" type="slidenum">
              <a:rPr lang="pt-BR" smtClean="0">
                <a:latin typeface="Arial Black" pitchFamily="34" charset="0"/>
              </a:rPr>
              <a:pPr/>
              <a:t>34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Qual é a SOLUÇÃO?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82428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pt-BR" sz="2600" dirty="0" smtClean="0"/>
              <a:t>Reconhecer os problemas e suas causas e desmascarar os mitos do software são </a:t>
            </a:r>
            <a:r>
              <a:rPr lang="pt-BR" sz="2600" u="sng" dirty="0" smtClean="0"/>
              <a:t>os primeiros passos</a:t>
            </a:r>
          </a:p>
          <a:p>
            <a:pPr lvl="3">
              <a:defRPr/>
            </a:pPr>
            <a:endParaRPr lang="pt-BR" u="sng" dirty="0" smtClean="0"/>
          </a:p>
          <a:p>
            <a:pPr algn="ctr">
              <a:buFont typeface="Wingdings" pitchFamily="2" charset="2"/>
              <a:buNone/>
              <a:defRPr/>
            </a:pPr>
            <a:r>
              <a:rPr lang="pt-BR" sz="2500" i="1" dirty="0" smtClean="0"/>
              <a:t>Aplicar Métodos e Técnicas para o disciplinar o processo de desenvolvimento do software</a:t>
            </a:r>
          </a:p>
          <a:p>
            <a:pPr algn="ctr">
              <a:buFont typeface="Wingdings" pitchFamily="2" charset="2"/>
              <a:buNone/>
              <a:defRPr/>
            </a:pPr>
            <a:endParaRPr lang="en-US" sz="2500" dirty="0"/>
          </a:p>
          <a:p>
            <a:pPr algn="ctr">
              <a:buFont typeface="Wingdings" pitchFamily="2" charset="2"/>
              <a:buNone/>
              <a:defRPr/>
            </a:pPr>
            <a:endParaRPr lang="en-US" sz="3300" b="1" dirty="0"/>
          </a:p>
          <a:p>
            <a:pPr algn="ctr">
              <a:buFont typeface="Wingdings" pitchFamily="2" charset="2"/>
              <a:buNone/>
              <a:defRPr/>
            </a:pPr>
            <a:endParaRPr lang="en-US" sz="3300" b="1" dirty="0"/>
          </a:p>
          <a:p>
            <a:pPr algn="ctr">
              <a:buFont typeface="Wingdings" pitchFamily="2" charset="2"/>
              <a:buNone/>
              <a:defRPr/>
            </a:pPr>
            <a:r>
              <a:rPr lang="pt-BR" sz="3300" b="1" dirty="0" smtClean="0"/>
              <a:t>Engenharia de Software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49155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9C1E96FB-B2A5-4A51-9DED-DBA4537697BB}" type="slidenum">
              <a:rPr lang="pt-BR" smtClean="0">
                <a:latin typeface="Arial Black" pitchFamily="34" charset="0"/>
              </a:rPr>
              <a:pPr/>
              <a:t>35</a:t>
            </a:fld>
            <a:endParaRPr lang="pt-BR" smtClean="0">
              <a:latin typeface="Arial Black" pitchFamily="34" charset="0"/>
            </a:endParaRPr>
          </a:p>
        </p:txBody>
      </p:sp>
      <p:sp>
        <p:nvSpPr>
          <p:cNvPr id="5" name="Seta para baixo 4"/>
          <p:cNvSpPr/>
          <p:nvPr/>
        </p:nvSpPr>
        <p:spPr>
          <a:xfrm>
            <a:off x="4103688" y="3933825"/>
            <a:ext cx="936625" cy="1079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Evolução do Software: fase 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err="1"/>
              <a:t>Fase</a:t>
            </a:r>
            <a:r>
              <a:rPr lang="en-US" dirty="0"/>
              <a:t> 2: (1965 - 1975)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smtClean="0"/>
              <a:t>multi-</a:t>
            </a:r>
            <a:r>
              <a:rPr lang="en-US" dirty="0" err="1" smtClean="0"/>
              <a:t>usuários</a:t>
            </a:r>
            <a:endParaRPr lang="en-US" dirty="0"/>
          </a:p>
          <a:p>
            <a:pPr lvl="1">
              <a:defRPr/>
            </a:pPr>
            <a:r>
              <a:rPr lang="pt-BR" dirty="0"/>
              <a:t>Sistemas </a:t>
            </a:r>
            <a:r>
              <a:rPr lang="pt-BR" dirty="0" smtClean="0"/>
              <a:t>em </a:t>
            </a:r>
            <a:r>
              <a:rPr lang="pt-BR" dirty="0"/>
              <a:t>tempo </a:t>
            </a:r>
            <a:r>
              <a:rPr lang="pt-BR" dirty="0" smtClean="0"/>
              <a:t>real</a:t>
            </a:r>
            <a:endParaRPr lang="pt-BR" dirty="0"/>
          </a:p>
          <a:p>
            <a:pPr lvl="1">
              <a:defRPr/>
            </a:pPr>
            <a:r>
              <a:rPr lang="pt-BR" dirty="0" smtClean="0"/>
              <a:t>Primeira </a:t>
            </a:r>
            <a:r>
              <a:rPr lang="pt-BR" dirty="0"/>
              <a:t>geração de </a:t>
            </a:r>
            <a:r>
              <a:rPr lang="pt-BR" dirty="0" err="1" smtClean="0"/>
              <a:t>SGBD’s</a:t>
            </a:r>
            <a:endParaRPr lang="pt-BR" dirty="0"/>
          </a:p>
          <a:p>
            <a:pPr lvl="1">
              <a:defRPr/>
            </a:pPr>
            <a:r>
              <a:rPr lang="pt-BR" dirty="0"/>
              <a:t>Cresce o número de sistemas baseado em </a:t>
            </a:r>
            <a:r>
              <a:rPr lang="en-US" dirty="0" err="1" smtClean="0"/>
              <a:t>computador</a:t>
            </a:r>
            <a:endParaRPr lang="en-US" dirty="0"/>
          </a:p>
          <a:p>
            <a:pPr lvl="1">
              <a:defRPr/>
            </a:pPr>
            <a:r>
              <a:rPr lang="en-US" dirty="0" err="1"/>
              <a:t>Manutenção</a:t>
            </a:r>
            <a:r>
              <a:rPr lang="en-US" dirty="0"/>
              <a:t>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 smtClean="0"/>
              <a:t>impossível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457200" lvl="1" indent="0" algn="ctr">
              <a:buFont typeface="Wingdings" pitchFamily="2" charset="2"/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..... CRISE DO SOFTWARE </a:t>
            </a:r>
            <a:r>
              <a:rPr lang="en-US" dirty="0" smtClean="0">
                <a:solidFill>
                  <a:srgbClr val="FF0000"/>
                </a:solidFill>
              </a:rPr>
              <a:t>.....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387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1C20865B-1FC3-4585-BD9F-4CC5ADE0BF42}" type="slidenum">
              <a:rPr lang="pt-BR" smtClean="0">
                <a:latin typeface="Arial Black" pitchFamily="34" charset="0"/>
              </a:rPr>
              <a:pPr/>
              <a:t>4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Evolução do Software: fase 3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err="1"/>
              <a:t>Fase</a:t>
            </a:r>
            <a:r>
              <a:rPr lang="en-US" dirty="0"/>
              <a:t> 3: (1975 - </a:t>
            </a:r>
            <a:r>
              <a:rPr lang="en-US" dirty="0" err="1"/>
              <a:t>hoje</a:t>
            </a:r>
            <a:r>
              <a:rPr lang="en-US" dirty="0" smtClean="0"/>
              <a:t>)</a:t>
            </a:r>
            <a:endParaRPr lang="en-US" dirty="0"/>
          </a:p>
          <a:p>
            <a:pPr lvl="1">
              <a:defRPr/>
            </a:pPr>
            <a:r>
              <a:rPr lang="en-US" sz="2900" dirty="0" err="1"/>
              <a:t>Sistemas</a:t>
            </a:r>
            <a:r>
              <a:rPr lang="en-US" sz="2900" dirty="0"/>
              <a:t> </a:t>
            </a:r>
            <a:r>
              <a:rPr lang="en-US" sz="2900" dirty="0" err="1"/>
              <a:t>distribuídos</a:t>
            </a:r>
            <a:endParaRPr lang="en-US" sz="2900" dirty="0"/>
          </a:p>
          <a:p>
            <a:pPr lvl="1">
              <a:defRPr/>
            </a:pPr>
            <a:r>
              <a:rPr lang="pt-BR" sz="2900" dirty="0"/>
              <a:t>Redes locais e globais</a:t>
            </a:r>
          </a:p>
          <a:p>
            <a:pPr lvl="1">
              <a:defRPr/>
            </a:pPr>
            <a:r>
              <a:rPr lang="pt-BR" sz="2900" dirty="0"/>
              <a:t>Uso generalizado de microprocessadores - </a:t>
            </a:r>
            <a:r>
              <a:rPr lang="en-US" sz="2900" dirty="0" err="1"/>
              <a:t>produtos</a:t>
            </a:r>
            <a:r>
              <a:rPr lang="en-US" sz="2900" dirty="0"/>
              <a:t> </a:t>
            </a:r>
            <a:r>
              <a:rPr lang="en-US" sz="2900" dirty="0" err="1"/>
              <a:t>inteligentes</a:t>
            </a:r>
            <a:endParaRPr lang="en-US" sz="2900" dirty="0"/>
          </a:p>
          <a:p>
            <a:pPr lvl="1">
              <a:defRPr/>
            </a:pPr>
            <a:r>
              <a:rPr lang="pt-BR" sz="2900" dirty="0"/>
              <a:t>Hardware de baixo custo</a:t>
            </a:r>
          </a:p>
          <a:p>
            <a:pPr lvl="1">
              <a:defRPr/>
            </a:pPr>
            <a:r>
              <a:rPr lang="en-US" sz="2900" dirty="0" err="1"/>
              <a:t>Impacto</a:t>
            </a:r>
            <a:r>
              <a:rPr lang="en-US" sz="2900" dirty="0"/>
              <a:t> de </a:t>
            </a:r>
            <a:r>
              <a:rPr lang="en-US" sz="2900" dirty="0" err="1"/>
              <a:t>consumo</a:t>
            </a:r>
            <a:endParaRPr lang="en-US" sz="2900" dirty="0"/>
          </a:p>
          <a:p>
            <a:pPr lvl="1">
              <a:defRPr/>
            </a:pPr>
            <a:r>
              <a:rPr lang="pt-BR" sz="2900" dirty="0"/>
              <a:t>Surgem eletrodomésticos e máquinas eletrônicas </a:t>
            </a:r>
            <a:r>
              <a:rPr lang="en-US" sz="2900" dirty="0"/>
              <a:t>com software </a:t>
            </a:r>
            <a:r>
              <a:rPr lang="en-US" sz="2900" dirty="0" err="1" smtClean="0"/>
              <a:t>embarcado</a:t>
            </a:r>
            <a:endParaRPr lang="en-US" sz="2900" dirty="0"/>
          </a:p>
          <a:p>
            <a:pPr lvl="1">
              <a:defRPr/>
            </a:pPr>
            <a:r>
              <a:rPr lang="pt-BR" sz="2900" dirty="0"/>
              <a:t>O hardware </a:t>
            </a:r>
            <a:r>
              <a:rPr lang="pt-BR" sz="2900" dirty="0" smtClean="0"/>
              <a:t>tem custo </a:t>
            </a:r>
            <a:r>
              <a:rPr lang="pt-BR" sz="2900" dirty="0"/>
              <a:t>mais baixo: </a:t>
            </a:r>
            <a:r>
              <a:rPr lang="pt-BR" sz="2900" dirty="0" smtClean="0"/>
              <a:t>surgiram </a:t>
            </a:r>
            <a:r>
              <a:rPr lang="pt-BR" sz="2900" dirty="0"/>
              <a:t>os microcomputadores </a:t>
            </a:r>
            <a:r>
              <a:rPr lang="pt-BR" sz="2900" dirty="0" smtClean="0"/>
              <a:t>pessoais (PC)</a:t>
            </a:r>
            <a:endParaRPr lang="pt-BR" sz="2900" dirty="0"/>
          </a:p>
          <a:p>
            <a:pPr lvl="1">
              <a:defRPr/>
            </a:pPr>
            <a:r>
              <a:rPr lang="pt-BR" sz="2900" dirty="0"/>
              <a:t>O número de cópias vendidas de um software chega a centenas de milhares</a:t>
            </a:r>
          </a:p>
          <a:p>
            <a:pPr lvl="1">
              <a:defRPr/>
            </a:pPr>
            <a:r>
              <a:rPr lang="pt-BR" sz="2900" dirty="0"/>
              <a:t>O hardware passa a ser considerado um produto primário </a:t>
            </a:r>
            <a:r>
              <a:rPr lang="pt-BR" sz="2900" dirty="0" smtClean="0"/>
              <a:t>básico</a:t>
            </a:r>
          </a:p>
          <a:p>
            <a:pPr lvl="2">
              <a:defRPr/>
            </a:pPr>
            <a:r>
              <a:rPr lang="pt-BR" sz="2500" b="1" i="1" dirty="0" smtClean="0">
                <a:solidFill>
                  <a:srgbClr val="FF0000"/>
                </a:solidFill>
              </a:rPr>
              <a:t>O </a:t>
            </a:r>
            <a:r>
              <a:rPr lang="pt-BR" sz="2500" b="1" i="1" dirty="0">
                <a:solidFill>
                  <a:srgbClr val="FF0000"/>
                </a:solidFill>
              </a:rPr>
              <a:t>software é </a:t>
            </a:r>
            <a:r>
              <a:rPr lang="pt-BR" sz="2500" b="1" i="1" dirty="0" smtClean="0">
                <a:solidFill>
                  <a:srgbClr val="FF0000"/>
                </a:solidFill>
              </a:rPr>
              <a:t>o </a:t>
            </a:r>
            <a:r>
              <a:rPr lang="en-US" sz="2500" b="1" i="1" dirty="0" err="1" smtClean="0">
                <a:solidFill>
                  <a:srgbClr val="FF0000"/>
                </a:solidFill>
              </a:rPr>
              <a:t>responsável</a:t>
            </a:r>
            <a:r>
              <a:rPr lang="en-US" sz="2500" b="1" i="1" dirty="0" smtClean="0">
                <a:solidFill>
                  <a:srgbClr val="FF0000"/>
                </a:solidFill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</a:rPr>
              <a:t>pela</a:t>
            </a:r>
            <a:r>
              <a:rPr lang="en-US" sz="2500" b="1" i="1" dirty="0">
                <a:solidFill>
                  <a:srgbClr val="FF0000"/>
                </a:solidFill>
              </a:rPr>
              <a:t> </a:t>
            </a:r>
            <a:r>
              <a:rPr lang="en-US" sz="2500" b="1" i="1" dirty="0" err="1">
                <a:solidFill>
                  <a:srgbClr val="FF0000"/>
                </a:solidFill>
              </a:rPr>
              <a:t>diferenciação</a:t>
            </a:r>
            <a:endParaRPr lang="en-US" sz="2500" b="1" i="1" dirty="0">
              <a:solidFill>
                <a:srgbClr val="FF0000"/>
              </a:solidFill>
            </a:endParaRPr>
          </a:p>
        </p:txBody>
      </p:sp>
      <p:sp>
        <p:nvSpPr>
          <p:cNvPr id="17411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833B6FA9-7DC5-45B8-9B79-30DCE6B86A6D}" type="slidenum">
              <a:rPr lang="pt-BR" smtClean="0">
                <a:latin typeface="Arial Black" pitchFamily="34" charset="0"/>
              </a:rPr>
              <a:pPr/>
              <a:t>5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Evolução do Software: fase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pt-BR" dirty="0" smtClean="0"/>
              <a:t>Fase 4: Atualidade!</a:t>
            </a:r>
          </a:p>
          <a:p>
            <a:pPr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Tecnologias orientadas o </a:t>
            </a:r>
            <a:r>
              <a:rPr lang="pt-BR" dirty="0" smtClean="0"/>
              <a:t>objetos</a:t>
            </a:r>
            <a:endParaRPr lang="pt-BR" dirty="0"/>
          </a:p>
          <a:p>
            <a:pPr lvl="1">
              <a:defRPr/>
            </a:pPr>
            <a:r>
              <a:rPr lang="pt-BR" dirty="0"/>
              <a:t>Sistemas especialistas e software de inteligência </a:t>
            </a:r>
            <a:r>
              <a:rPr lang="en-US" dirty="0"/>
              <a:t>artificial </a:t>
            </a:r>
            <a:r>
              <a:rPr lang="pt-BR" dirty="0" smtClean="0"/>
              <a:t>usados na prática</a:t>
            </a:r>
          </a:p>
          <a:p>
            <a:pPr lvl="1">
              <a:defRPr/>
            </a:pPr>
            <a:r>
              <a:rPr lang="pt-BR" dirty="0" smtClean="0"/>
              <a:t>Software </a:t>
            </a:r>
            <a:r>
              <a:rPr lang="pt-BR" dirty="0"/>
              <a:t>de rede neural </a:t>
            </a:r>
            <a:r>
              <a:rPr lang="pt-BR" smtClean="0"/>
              <a:t>artificial, agentes </a:t>
            </a:r>
            <a:r>
              <a:rPr lang="pt-BR" dirty="0" smtClean="0"/>
              <a:t>inteligentes, </a:t>
            </a:r>
            <a:r>
              <a:rPr lang="pt-BR" dirty="0" err="1" smtClean="0"/>
              <a:t>etc</a:t>
            </a:r>
            <a:r>
              <a:rPr lang="pt-BR" dirty="0" smtClean="0"/>
              <a:t>…</a:t>
            </a:r>
          </a:p>
          <a:p>
            <a:pPr lvl="1">
              <a:defRPr/>
            </a:pPr>
            <a:r>
              <a:rPr lang="pt-BR" dirty="0" smtClean="0"/>
              <a:t>Computação Paralela</a:t>
            </a:r>
          </a:p>
          <a:p>
            <a:pPr lvl="1">
              <a:defRPr/>
            </a:pPr>
            <a:r>
              <a:rPr lang="en-US" dirty="0" smtClean="0"/>
              <a:t>Internet</a:t>
            </a:r>
            <a:endParaRPr lang="en-US" dirty="0"/>
          </a:p>
          <a:p>
            <a:pPr lvl="1">
              <a:defRPr/>
            </a:pPr>
            <a:r>
              <a:rPr lang="pt-BR" dirty="0" smtClean="0"/>
              <a:t>Dispositivos Móveis</a:t>
            </a:r>
            <a:endParaRPr lang="pt-BR" dirty="0"/>
          </a:p>
        </p:txBody>
      </p:sp>
      <p:sp>
        <p:nvSpPr>
          <p:cNvPr id="18435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0D0F47C7-97ED-4094-ADA0-7F5A06CFC229}" type="slidenum">
              <a:rPr lang="pt-BR" smtClean="0">
                <a:latin typeface="Arial Black" pitchFamily="34" charset="0"/>
              </a:rPr>
              <a:pPr/>
              <a:t>6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Por que Engenharia de software</a:t>
            </a:r>
            <a:br>
              <a:rPr lang="pt-BR" smtClean="0"/>
            </a:br>
            <a:r>
              <a:rPr lang="en-US" smtClean="0"/>
              <a:t>se eu já sei programar?</a:t>
            </a:r>
            <a:endParaRPr lang="pt-BR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600325"/>
          </a:xfrm>
        </p:spPr>
        <p:txBody>
          <a:bodyPr>
            <a:normAutofit fontScale="850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endParaRPr lang="pt-BR" dirty="0"/>
          </a:p>
          <a:p>
            <a:pPr>
              <a:defRPr/>
            </a:pPr>
            <a:r>
              <a:rPr lang="pt-BR" dirty="0" smtClean="0"/>
              <a:t>Desenvolvimento </a:t>
            </a:r>
            <a:r>
              <a:rPr lang="pt-BR" dirty="0"/>
              <a:t>em curto espaço de tempo:</a:t>
            </a:r>
          </a:p>
          <a:p>
            <a:pPr lvl="1">
              <a:defRPr/>
            </a:pPr>
            <a:r>
              <a:rPr lang="pt-BR" dirty="0"/>
              <a:t>pressão por novas soluções no mercado (inovação + rapidez = ganho de competitividade);</a:t>
            </a:r>
          </a:p>
          <a:p>
            <a:pPr marL="457200" lvl="1" indent="0">
              <a:buFont typeface="Wingdings" pitchFamily="2" charset="2"/>
              <a:buNone/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Desenvolvimento em grupos: relação pessoal, gerência projetos, cooperação, ética profissional.</a:t>
            </a:r>
            <a:endParaRPr lang="en-US" dirty="0"/>
          </a:p>
          <a:p>
            <a:pPr>
              <a:defRPr/>
            </a:pPr>
            <a:endParaRPr lang="pt-BR" dirty="0"/>
          </a:p>
        </p:txBody>
      </p:sp>
      <p:sp>
        <p:nvSpPr>
          <p:cNvPr id="19459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0B2E00-50B4-449F-8942-1552D378CC5F}" type="slidenum">
              <a:rPr lang="pt-BR" smtClean="0">
                <a:latin typeface="Arial Black" pitchFamily="34" charset="0"/>
              </a:rPr>
              <a:pPr/>
              <a:t>7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Problemas no desenvolvimento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719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pt-BR" dirty="0"/>
              <a:t>A habilidade em construir software deixa a desejar em relação ao potencial do </a:t>
            </a:r>
            <a:r>
              <a:rPr lang="pt-BR" dirty="0" smtClean="0"/>
              <a:t>hardware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A construção de software não é rápida o suficiente para atender as necessidades do </a:t>
            </a:r>
            <a:r>
              <a:rPr lang="pt-BR" dirty="0" smtClean="0"/>
              <a:t>mercado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A sociedade depende cada vez mais de software </a:t>
            </a:r>
            <a:r>
              <a:rPr lang="pt-BR" dirty="0" smtClean="0"/>
              <a:t>confiável: quando </a:t>
            </a:r>
            <a:r>
              <a:rPr lang="pt-BR" dirty="0"/>
              <a:t>ele falha, podem ocorrer gastos enormes e desgaste de muitos profissionais para </a:t>
            </a:r>
            <a:r>
              <a:rPr lang="en-US" dirty="0" err="1" smtClean="0"/>
              <a:t>consert</a:t>
            </a:r>
            <a:r>
              <a:rPr lang="en-US" dirty="0" err="1"/>
              <a:t>á</a:t>
            </a:r>
            <a:r>
              <a:rPr lang="en-US" dirty="0" smtClean="0"/>
              <a:t>-lo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pt-BR" dirty="0"/>
              <a:t>O esforço para construir software confiável e de qualidade </a:t>
            </a:r>
            <a:r>
              <a:rPr lang="en-US" dirty="0" smtClean="0"/>
              <a:t>é</a:t>
            </a:r>
            <a:r>
              <a:rPr lang="pt-BR" dirty="0" smtClean="0"/>
              <a:t> muito grande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pt-BR" dirty="0"/>
              <a:t>O suporte aos programas existentes é pobre e de recursos </a:t>
            </a:r>
            <a:r>
              <a:rPr lang="pt-BR" dirty="0" smtClean="0"/>
              <a:t>inadequados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20483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B063FF86-94F0-438C-9D1E-625DC5952919}" type="slidenum">
              <a:rPr lang="pt-BR" smtClean="0">
                <a:latin typeface="Arial Black" pitchFamily="34" charset="0"/>
              </a:rPr>
              <a:pPr/>
              <a:t>8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Questões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82428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pt-BR" dirty="0">
                <a:latin typeface="Trebuchet MS" pitchFamily="34" charset="0"/>
              </a:rPr>
              <a:t>Porque demora-se tanto para construir um produto de software?</a:t>
            </a:r>
          </a:p>
          <a:p>
            <a:pPr marL="0" indent="0">
              <a:buFont typeface="Wingdings" pitchFamily="2" charset="2"/>
              <a:buNone/>
              <a:defRPr/>
            </a:pPr>
            <a:endParaRPr lang="pt-BR" dirty="0">
              <a:latin typeface="Trebuchet MS" pitchFamily="34" charset="0"/>
            </a:endParaRPr>
          </a:p>
          <a:p>
            <a:pPr>
              <a:defRPr/>
            </a:pPr>
            <a:r>
              <a:rPr lang="pt-BR" dirty="0">
                <a:latin typeface="Trebuchet MS" pitchFamily="34" charset="0"/>
              </a:rPr>
              <a:t>Porque os custos são tão altos? </a:t>
            </a:r>
          </a:p>
          <a:p>
            <a:pPr>
              <a:defRPr/>
            </a:pPr>
            <a:endParaRPr lang="pt-BR" dirty="0">
              <a:latin typeface="Trebuchet MS" pitchFamily="34" charset="0"/>
            </a:endParaRPr>
          </a:p>
          <a:p>
            <a:pPr>
              <a:defRPr/>
            </a:pPr>
            <a:r>
              <a:rPr lang="pt-BR" dirty="0">
                <a:latin typeface="Trebuchet MS" pitchFamily="34" charset="0"/>
              </a:rPr>
              <a:t>Porque não podemos detectar todos os erros antes de entregar um produto de software para o cliente? </a:t>
            </a:r>
          </a:p>
          <a:p>
            <a:pPr>
              <a:defRPr/>
            </a:pPr>
            <a:endParaRPr lang="pt-BR" dirty="0">
              <a:latin typeface="Trebuchet MS" pitchFamily="34" charset="0"/>
            </a:endParaRPr>
          </a:p>
          <a:p>
            <a:pPr>
              <a:defRPr/>
            </a:pPr>
            <a:r>
              <a:rPr lang="pt-BR" dirty="0">
                <a:latin typeface="Trebuchet MS" pitchFamily="34" charset="0"/>
              </a:rPr>
              <a:t>Porque é difícil medir o progresso do desenvolvimento de um produto de software?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21507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14D5715C-1B6D-45E6-BA86-AC2882FD3ACD}" type="slidenum">
              <a:rPr lang="pt-BR" smtClean="0">
                <a:latin typeface="Arial Black" pitchFamily="34" charset="0"/>
              </a:rPr>
              <a:pPr/>
              <a:t>9</a:t>
            </a:fld>
            <a:endParaRPr lang="pt-BR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ula 02  - Engenharia de Software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02  - Engenharia de Software</Template>
  <TotalTime>51</TotalTime>
  <Words>1733</Words>
  <Application>Microsoft Office PowerPoint</Application>
  <PresentationFormat>Apresentação na tela (4:3)</PresentationFormat>
  <Paragraphs>277</Paragraphs>
  <Slides>35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7" baseType="lpstr">
      <vt:lpstr>Aula 02  - Engenharia de Software</vt:lpstr>
      <vt:lpstr>Clip</vt:lpstr>
      <vt:lpstr>Análise e Especificação de Sistemas</vt:lpstr>
      <vt:lpstr>Roteiro</vt:lpstr>
      <vt:lpstr> Evolução do Software: fase 1</vt:lpstr>
      <vt:lpstr>Evolução do Software: fase 2</vt:lpstr>
      <vt:lpstr>Evolução do Software: fase 3</vt:lpstr>
      <vt:lpstr>Evolução do Software: fase 4</vt:lpstr>
      <vt:lpstr>Por que Engenharia de software se eu já sei programar?</vt:lpstr>
      <vt:lpstr>Problemas no desenvolvimento de software</vt:lpstr>
      <vt:lpstr>Questões</vt:lpstr>
      <vt:lpstr>A Crise de Software</vt:lpstr>
      <vt:lpstr>A Crise de Software</vt:lpstr>
      <vt:lpstr>A Crise de Software</vt:lpstr>
      <vt:lpstr>A Crise de Software</vt:lpstr>
      <vt:lpstr>Acidentes causados por software</vt:lpstr>
      <vt:lpstr>Acidentes causados por software</vt:lpstr>
      <vt:lpstr>Acidentes causados por software</vt:lpstr>
      <vt:lpstr>Acidentes causados por software</vt:lpstr>
      <vt:lpstr>Acidentes causados por software</vt:lpstr>
      <vt:lpstr>Acidentes causados por software</vt:lpstr>
      <vt:lpstr>Acidentes causados por software</vt:lpstr>
      <vt:lpstr>Acidentes causados por software</vt:lpstr>
      <vt:lpstr>Acidentes causados por software</vt:lpstr>
      <vt:lpstr>Causa dos Problemas associados a Crise do Software</vt:lpstr>
      <vt:lpstr>Mitos (Administrativos)</vt:lpstr>
      <vt:lpstr>Mitos (Administrativos)</vt:lpstr>
      <vt:lpstr>Mitos (Administrativos)</vt:lpstr>
      <vt:lpstr>Mitos (Administrativos)</vt:lpstr>
      <vt:lpstr>Mitos (Clientes)</vt:lpstr>
      <vt:lpstr>Mitos (Clientes)</vt:lpstr>
      <vt:lpstr>Mitos (Clientes)</vt:lpstr>
      <vt:lpstr>Mitos (Profissionais)</vt:lpstr>
      <vt:lpstr>Mitos (Profissionais)</vt:lpstr>
      <vt:lpstr>Mitos (Profissionais)</vt:lpstr>
      <vt:lpstr>Mitos (Profissionais)</vt:lpstr>
      <vt:lpstr>Qual é a SOLUÇÃO?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Especificação de Sistemas</dc:title>
  <dc:creator>Sidnei Gonçalves Alves</dc:creator>
  <cp:lastModifiedBy>Sidnei Gonçalves Alves</cp:lastModifiedBy>
  <cp:revision>3</cp:revision>
  <dcterms:created xsi:type="dcterms:W3CDTF">2013-07-20T19:01:37Z</dcterms:created>
  <dcterms:modified xsi:type="dcterms:W3CDTF">2013-07-24T22:25:14Z</dcterms:modified>
</cp:coreProperties>
</file>